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76;&#1086;&#1093;&#1086;&#1076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88;&#1072;&#1089;&#1093;&#1086;&#1076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Лист2!$B$3</c:f>
              <c:strCache>
                <c:ptCount val="1"/>
                <c:pt idx="0">
                  <c:v>Утвержденный план на 2020 год</c:v>
                </c:pt>
              </c:strCache>
            </c:strRef>
          </c:tx>
          <c:dPt>
            <c:idx val="0"/>
            <c:bubble3D val="0"/>
            <c:explosion val="4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EDE-48D0-9AA4-972A2DB8A921}"/>
              </c:ext>
            </c:extLst>
          </c:dPt>
          <c:dPt>
            <c:idx val="1"/>
            <c:bubble3D val="0"/>
            <c:explosion val="5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EDE-48D0-9AA4-972A2DB8A9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EDE-48D0-9AA4-972A2DB8A921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5EDE-48D0-9AA4-972A2DB8A921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6661A9-7303-4C70-97FB-E48AFEFADBD6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/>
                      <a:t>
</a:t>
                    </a:r>
                    <a:fld id="{23FB200F-FA10-4AF7-BFC1-CDD4E29630D9}" type="PERCENTAGE">
                      <a:rPr lang="ru-RU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DE-48D0-9AA4-972A2DB8A921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5EDE-48D0-9AA4-972A2DB8A92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Лист2!$A$4:$A$6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Лист2!$B$4:$B$6</c:f>
              <c:numCache>
                <c:formatCode>General</c:formatCode>
                <c:ptCount val="3"/>
                <c:pt idx="0" formatCode="#,##0.00">
                  <c:v>12452.2</c:v>
                </c:pt>
                <c:pt idx="1">
                  <c:v>65.8</c:v>
                </c:pt>
                <c:pt idx="2" formatCode="#,##0.00">
                  <c:v>7244.8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E-48D0-9AA4-972A2DB8A9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366859930171318E-2"/>
          <c:y val="0.34010177894429861"/>
          <c:w val="0.82447635616840143"/>
          <c:h val="0.57236601258403641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A74-4642-8EBC-8CD507F6170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A74-4642-8EBC-8CD507F6170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A74-4642-8EBC-8CD507F6170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A74-4642-8EBC-8CD507F6170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A74-4642-8EBC-8CD507F61700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A74-4642-8EBC-8CD507F61700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CA74-4642-8EBC-8CD507F61700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CA74-4642-8EBC-8CD507F61700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CA74-4642-8EBC-8CD507F61700}"/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A74-4642-8EBC-8CD507F61700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70AD47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Лист2!$A$9:$A$13</c:f>
              <c:strCache>
                <c:ptCount val="5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Денежные взыскания (штрафы)</c:v>
                </c:pt>
              </c:strCache>
            </c:strRef>
          </c:cat>
          <c:val>
            <c:numRef>
              <c:f>Лист2!$B$9:$B$13</c:f>
              <c:numCache>
                <c:formatCode>General</c:formatCode>
                <c:ptCount val="5"/>
                <c:pt idx="0" formatCode="#,##0.00">
                  <c:v>1979</c:v>
                </c:pt>
                <c:pt idx="1">
                  <c:v>6.2</c:v>
                </c:pt>
                <c:pt idx="2" formatCode="#,##0.00">
                  <c:v>1131.5</c:v>
                </c:pt>
                <c:pt idx="3" formatCode="#,##0.00">
                  <c:v>9335.5</c:v>
                </c:pt>
                <c:pt idx="4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74-4642-8EBC-8CD507F61700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025480362599401E-2"/>
          <c:y val="5.3452654445357781E-3"/>
          <c:w val="0.97698582900217901"/>
          <c:h val="0.98433949538330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2020 год</c:v>
                </c:pt>
              </c:strCache>
            </c:strRef>
          </c:tx>
          <c:explosion val="1"/>
          <c:dPt>
            <c:idx val="0"/>
            <c:bubble3D val="0"/>
            <c:explosion val="8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D5-45DE-B554-3895A53B697E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2D5-45DE-B554-3895A53B697E}"/>
              </c:ext>
            </c:extLst>
          </c:dPt>
          <c:dPt>
            <c:idx val="2"/>
            <c:bubble3D val="0"/>
            <c:explosion val="25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2D5-45DE-B554-3895A53B69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2D5-45DE-B554-3895A53B697E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3587.6</c:v>
                </c:pt>
                <c:pt idx="1">
                  <c:v>3400</c:v>
                </c:pt>
                <c:pt idx="2">
                  <c:v>217.1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5-45DE-B554-3895A53B6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911955318875754E-2"/>
          <c:y val="0.16469342806785031"/>
          <c:w val="0.83941141524872775"/>
          <c:h val="0.752303883693582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FF7-4C69-A87A-875FB9895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FF7-4C69-A87A-875FB98952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FF7-4C69-A87A-875FB98952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FF7-4C69-A87A-875FB98952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FF7-4C69-A87A-875FB98952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FF7-4C69-A87A-875FB989527A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BFF7-4C69-A87A-875FB989527A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BFF7-4C69-A87A-875FB989527A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FF7-4C69-A87A-875FB989527A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BFF7-4C69-A87A-875FB989527A}"/>
                </c:ext>
              </c:extLst>
            </c:dLbl>
            <c:dLbl>
              <c:idx val="4"/>
              <c:layout>
                <c:manualLayout>
                  <c:x val="-0.13276331731464894"/>
                  <c:y val="-2.141860468472004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BFF7-4C69-A87A-875FB989527A}"/>
                </c:ext>
              </c:extLst>
            </c:dLbl>
            <c:dLbl>
              <c:idx val="5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BFF7-4C69-A87A-875FB989527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расходы 5094,3тыс.руб.;</c:v>
                </c:pt>
                <c:pt idx="1">
                  <c:v>Национальная оборона 217,1тыс.руб.;</c:v>
                </c:pt>
                <c:pt idx="2">
                  <c:v>Национальная безопасность 426,6тыс.руб.;</c:v>
                </c:pt>
                <c:pt idx="3">
                  <c:v>Жилищно-коммунальное хозяйство 7018,0тыс.руб.;</c:v>
                </c:pt>
                <c:pt idx="4">
                  <c:v>Социальная политика 140,5тыс.руб.;</c:v>
                </c:pt>
                <c:pt idx="5">
                  <c:v>Физическая культура и спорт 10тыс.руб.;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0.39500000000000002</c:v>
                </c:pt>
                <c:pt idx="1">
                  <c:v>0.02</c:v>
                </c:pt>
                <c:pt idx="2">
                  <c:v>0.03</c:v>
                </c:pt>
                <c:pt idx="3">
                  <c:v>0.54</c:v>
                </c:pt>
                <c:pt idx="4" formatCode="0.00%">
                  <c:v>0.01</c:v>
                </c:pt>
                <c:pt idx="5" formatCode="0.0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F7-4C69-A87A-875FB989527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Утвержденные бюджетные назначения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Лист2!$A$2:$A$9</c:f>
              <c:strCache>
                <c:ptCount val="8"/>
                <c:pt idx="0">
                  <c:v>Муниципальная программа «Управление муниципальным имуществом и земельными ресурсами Щетинского сельсовета Курского района Курской области»</c:v>
                </c:pt>
                <c:pt idx="1">
                  <c:v>Муниципальная программа «Профилактика правонарушений» в муниципальном образовании «Щетинский сельсовет» Курского района Курской области на 2018-2022 годы</c:v>
                </c:pt>
                <c:pt idx="2">
                  <c:v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в Щетинском сельсовете Курского района Курской области»</c:v>
                </c:pt>
                <c:pt idx="3">
                  <c:v>Муниципальная программа «Обеспечение доступным и комфортным жильем и коммунальными услугами граждан в Щетинском сельсовете Курского района Курской области»</c:v>
                </c:pt>
                <c:pt idx="4">
                  <c:v>Муниципальная программа «Комплексное развитие сельских территорий Щетинского сельсовета Курского района Курской области»</c:v>
                </c:pt>
                <c:pt idx="5">
                  <c:v>Муниципальная программа «Формирование современной городской среды» на территории муниципального образования «Щетинский сельсовет» Курского района Курской области</c:v>
                </c:pt>
                <c:pt idx="6">
                  <c:v>Муниципальная программа «Социальная поддержка граждан»</c:v>
                </c:pt>
                <c:pt idx="7">
                  <c:v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Щетинском сельсовете Курского района Курской области на 2015-2020 годы»</c:v>
                </c:pt>
              </c:strCache>
            </c:strRef>
          </c:cat>
          <c:val>
            <c:numRef>
              <c:f>Лист2!$B$2:$B$9</c:f>
              <c:numCache>
                <c:formatCode>#,##0.00</c:formatCode>
                <c:ptCount val="8"/>
                <c:pt idx="0">
                  <c:v>11000</c:v>
                </c:pt>
                <c:pt idx="1">
                  <c:v>1000</c:v>
                </c:pt>
                <c:pt idx="2">
                  <c:v>434500</c:v>
                </c:pt>
                <c:pt idx="3">
                  <c:v>3378972.2</c:v>
                </c:pt>
                <c:pt idx="4">
                  <c:v>574000</c:v>
                </c:pt>
                <c:pt idx="5">
                  <c:v>3057020.67</c:v>
                </c:pt>
                <c:pt idx="6">
                  <c:v>140495</c:v>
                </c:pt>
                <c:pt idx="7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C78-B3B6-37EC8E8A9757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Лист2!$A$2:$A$9</c:f>
              <c:strCache>
                <c:ptCount val="8"/>
                <c:pt idx="0">
                  <c:v>Муниципальная программа «Управление муниципальным имуществом и земельными ресурсами Щетинского сельсовета Курского района Курской области»</c:v>
                </c:pt>
                <c:pt idx="1">
                  <c:v>Муниципальная программа «Профилактика правонарушений» в муниципальном образовании «Щетинский сельсовет» Курского района Курской области на 2018-2022 годы</c:v>
                </c:pt>
                <c:pt idx="2">
                  <c:v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в Щетинском сельсовете Курского района Курской области»</c:v>
                </c:pt>
                <c:pt idx="3">
                  <c:v>Муниципальная программа «Обеспечение доступным и комфортным жильем и коммунальными услугами граждан в Щетинском сельсовете Курского района Курской области»</c:v>
                </c:pt>
                <c:pt idx="4">
                  <c:v>Муниципальная программа «Комплексное развитие сельских территорий Щетинского сельсовета Курского района Курской области»</c:v>
                </c:pt>
                <c:pt idx="5">
                  <c:v>Муниципальная программа «Формирование современной городской среды» на территории муниципального образования «Щетинский сельсовет» Курского района Курской области</c:v>
                </c:pt>
                <c:pt idx="6">
                  <c:v>Муниципальная программа «Социальная поддержка граждан»</c:v>
                </c:pt>
                <c:pt idx="7">
                  <c:v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Щетинском сельсовете Курского района Курской области на 2015-2020 годы»</c:v>
                </c:pt>
              </c:strCache>
            </c:strRef>
          </c:cat>
          <c:val>
            <c:numRef>
              <c:f>Лист2!$C$2:$C$9</c:f>
              <c:numCache>
                <c:formatCode>#,##0.00</c:formatCode>
                <c:ptCount val="8"/>
                <c:pt idx="0">
                  <c:v>11000</c:v>
                </c:pt>
                <c:pt idx="1">
                  <c:v>1000</c:v>
                </c:pt>
                <c:pt idx="2">
                  <c:v>426620</c:v>
                </c:pt>
                <c:pt idx="3">
                  <c:v>3344919.49</c:v>
                </c:pt>
                <c:pt idx="4">
                  <c:v>574000</c:v>
                </c:pt>
                <c:pt idx="5">
                  <c:v>3057020.67</c:v>
                </c:pt>
                <c:pt idx="6">
                  <c:v>140494.97</c:v>
                </c:pt>
                <c:pt idx="7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1-4C78-B3B6-37EC8E8A97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01412824"/>
        <c:axId val="501410200"/>
      </c:barChart>
      <c:catAx>
        <c:axId val="501412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1410200"/>
        <c:crosses val="autoZero"/>
        <c:auto val="1"/>
        <c:lblAlgn val="ctr"/>
        <c:lblOffset val="100"/>
        <c:noMultiLvlLbl val="0"/>
      </c:catAx>
      <c:valAx>
        <c:axId val="501410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141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2AD4A-D6B1-4E2C-8B40-BA6B165A0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260591-8620-44B7-AC96-B766ABA38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D1E74F-BC64-4424-BAE8-F1C3488A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9A0FF-E70E-4A3F-9229-D754FEE5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245A3-21F2-467F-9427-370541F0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1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F39F7-F13D-4DC7-934E-E7A1F8BC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58D80E-2435-4654-B434-F1C3D660C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1A0CDE-C235-43A4-BDE8-5539CAD0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B7EBA-3C3C-41CA-9A83-C322032B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F6DD5-57AF-4F95-9526-88D470AD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52E4EB-84BB-47B1-8EC9-392EB6750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554083-E18B-4E80-B16C-7B366FA1A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FB81B-DF5E-43BE-80F3-DF2421D6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E4A9B-188A-47C6-878A-94982E84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405CD-9ED2-4D99-9963-E6CE40AC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F91B8-EE30-45E8-8BBA-6CFBCEFA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93D12A-EAB7-4D36-98A0-0C24E120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185B0-152B-40A3-B795-79EDDA3A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434408-DAC6-4008-9BF8-9ED75162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3CD95-2200-45BD-80E5-0096FA72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47555-2BE1-4892-B709-C72E2BA4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7D2301-0DD7-40D1-B73D-924291ADF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8528B-07DA-4639-B23D-F9984E65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8A66DE-008A-4107-960C-91AD966B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E801B-46BF-42BF-B20E-EC50757A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767A3-0207-4B6B-A648-92C8C331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C1C66-BA64-4F84-8048-E2DBD10DE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8EC147-BD55-4397-8016-013B10B85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D5E9E1-DCD3-44EC-B9DA-6F5EE3C9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3170B5-2ED7-4588-BE4E-A3D4960A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6B0D37-2511-45D5-82B5-221C78BB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63736-FB76-41ED-ADD1-E5BCD429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774121-F107-45C9-9A38-30F38D20C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DCB90C-4AEC-410C-9CE0-661682AF5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6FD6DD-D373-4954-B010-5C9400540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C0A26A-59D6-4AD9-ACFB-3DB404251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5685DF-8029-4AEC-BCBF-67CB576F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76D700-13EF-4DA2-B35D-1265526A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257291-D3A6-4EAC-A30C-6FC4C237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0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FEDED-459F-466A-A1D7-1F9865D8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CB1A2D-C6AA-4529-9491-D7AF1DCA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1F9DEB-C0C1-42E1-AE05-4C2B343C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FA9FE9-4DAD-4D63-835E-244C67F9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1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B5E863-0FEB-499B-82BD-3552DA21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6A5B26-3EF1-4474-9D5D-851B521E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95BD3E-C733-4974-890F-544817EA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9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5B3-64C2-4818-9B4F-516E5186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71EBE-3BDF-4E5C-ADC4-2E236504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4DACAC-6491-4FCC-AC0F-3F22BA827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72B0D-800C-43F6-AF3E-B5EBC283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8384C-2F4E-4527-8EF2-02BE8086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FE9D6C-9EE0-449A-B434-9F7082D0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7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A7889-665E-4AE7-952F-677D0B8C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81100-11EC-4E34-BACA-AE7668509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83BF3-B321-4C4C-94F1-44C78DB4F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943683-5D7E-413C-8B29-672A8AEB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91351F-24A7-4B21-B6DA-89CF5643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565107-DA91-440F-9122-9937C977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4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3FFDB-73BD-42A3-853B-700B13FF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043566-98B9-4D48-9C6F-772CF47BD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29674-5F1E-494B-881C-B022098E4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AD87-664F-44EB-9DC6-0025B211C1A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AD467-BEF2-463F-85EB-13341AF2D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DF4D1-CF5A-44DF-A89B-59C2B510E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81A5AF9-9B02-470C-B9E0-EE867059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B54E7-01A3-468F-9B15-A81A805FB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3091"/>
            <a:ext cx="9144000" cy="8794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/>
              <a:t>БЮДЖЕТ ДЛЯ ГРАЖДАН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323BA-F833-4B2E-813D-EE5004A56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2567"/>
            <a:ext cx="9144000" cy="1655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/>
              <a:t>по исполнению бюджета Щетинского сельсовета Курского района Курской области за 2020 год</a:t>
            </a:r>
          </a:p>
        </p:txBody>
      </p:sp>
    </p:spTree>
    <p:extLst>
      <p:ext uri="{BB962C8B-B14F-4D97-AF65-F5344CB8AC3E}">
        <p14:creationId xmlns:p14="http://schemas.microsoft.com/office/powerpoint/2010/main" val="240006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65D4D-E233-40B8-ABC0-31E45351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39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Структура расходов бюджета в рамках муниципальных программ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23806C6-AF6B-4CA7-9408-DD5103D37D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810179"/>
              </p:ext>
            </p:extLst>
          </p:nvPr>
        </p:nvGraphicFramePr>
        <p:xfrm>
          <a:off x="1" y="1049153"/>
          <a:ext cx="12192000" cy="5573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95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78EFD969-1A69-421C-9283-C910FC8D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6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CF897-CC1A-44AE-9A4C-FBC25C828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229"/>
            <a:ext cx="9144000" cy="115409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Уважаемые жители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МО «Щетинский сельсовет»!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D8C967-4F43-41BE-9BF9-ACA29129C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5456"/>
            <a:ext cx="9144000" cy="40278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   </a:t>
            </a:r>
            <a:r>
              <a:rPr lang="ru-RU" sz="2000" dirty="0">
                <a:solidFill>
                  <a:srgbClr val="002060"/>
                </a:solidFill>
              </a:rPr>
              <a:t>В соответствии с Бюджетным посланием Президента Российской Федерации В.В. Путина о бюджетной политике, в целях реализации принципа прозрачности и открытости бюджета и информирования жителей о расходовании средств бюджета разработана брошюра «Бюджет для граждан» по исполнению бюджета за 2020 год.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   Представленная в ней информация позволит гражданам составить представление об источниках формирования доходов бюджета сельского поселения, направлениях расходования бюджетных средств в 2020 году и сделать выводы об эффективности использования бюджетных средств.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   Администрация Щетинского сельсовета Курского района Курской области, публикуя брошюру «Бюджет для граждан» по исполнению бюджета за 2020 год, надеется на заинтересованное внимание жителей сельского поселения к процессу исполнения бюджета.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803CAE-A5F1-4400-9D22-33171BC3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9267" cy="21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7FC3E-7E92-402E-844C-80B8C10F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842"/>
            <a:ext cx="10515600" cy="1305016"/>
          </a:xfrm>
        </p:spPr>
        <p:txBody>
          <a:bodyPr>
            <a:normAutofit fontScale="90000"/>
          </a:bodyPr>
          <a:lstStyle/>
          <a:p>
            <a:pPr marL="501498" indent="-501498" algn="ctr" eaLnBrk="1" hangingPunct="1">
              <a:lnSpc>
                <a:spcPct val="80000"/>
              </a:lnSpc>
              <a:defRPr/>
            </a:pPr>
            <a:br>
              <a:rPr lang="ru-RU" sz="6000" b="0" i="0" kern="0" dirty="0">
                <a:solidFill>
                  <a:prstClr val="black"/>
                </a:solidFill>
                <a:latin typeface="Corbel"/>
                <a:cs typeface="Arial" charset="0"/>
              </a:rPr>
            </a:br>
            <a:r>
              <a:rPr lang="ru-RU" sz="3200" b="1" i="0" kern="0" dirty="0">
                <a:solidFill>
                  <a:srgbClr val="002060"/>
                </a:solidFill>
                <a:latin typeface="Corbel"/>
                <a:cs typeface="Arial" charset="0"/>
              </a:rPr>
              <a:t>Основные показатели исполнения бюджета Щетинского сельсовета за 2020 год</a:t>
            </a:r>
            <a:br>
              <a:rPr lang="ru-RU" sz="3200" b="1" i="0" kern="0" dirty="0">
                <a:solidFill>
                  <a:srgbClr val="FFFF00"/>
                </a:solidFill>
                <a:latin typeface="Corbel"/>
                <a:cs typeface="Arial" charset="0"/>
              </a:rPr>
            </a:br>
            <a:endParaRPr lang="ru-RU" sz="32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6220A1-B09F-4A65-8D7E-8B92B11B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13391"/>
            <a:ext cx="10515600" cy="43762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2D7B256-8B66-4B91-8F32-BB46AFF74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391193"/>
              </p:ext>
            </p:extLst>
          </p:nvPr>
        </p:nvGraphicFramePr>
        <p:xfrm>
          <a:off x="787461" y="1242874"/>
          <a:ext cx="10534527" cy="531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371">
                  <a:extLst>
                    <a:ext uri="{9D8B030D-6E8A-4147-A177-3AD203B41FA5}">
                      <a16:colId xmlns:a16="http://schemas.microsoft.com/office/drawing/2014/main" val="3589040086"/>
                    </a:ext>
                  </a:extLst>
                </a:gridCol>
                <a:gridCol w="2476870">
                  <a:extLst>
                    <a:ext uri="{9D8B030D-6E8A-4147-A177-3AD203B41FA5}">
                      <a16:colId xmlns:a16="http://schemas.microsoft.com/office/drawing/2014/main" val="392007372"/>
                    </a:ext>
                  </a:extLst>
                </a:gridCol>
                <a:gridCol w="2689934">
                  <a:extLst>
                    <a:ext uri="{9D8B030D-6E8A-4147-A177-3AD203B41FA5}">
                      <a16:colId xmlns:a16="http://schemas.microsoft.com/office/drawing/2014/main" val="1505587372"/>
                    </a:ext>
                  </a:extLst>
                </a:gridCol>
                <a:gridCol w="2056352">
                  <a:extLst>
                    <a:ext uri="{9D8B030D-6E8A-4147-A177-3AD203B41FA5}">
                      <a16:colId xmlns:a16="http://schemas.microsoft.com/office/drawing/2014/main" val="2998190669"/>
                    </a:ext>
                  </a:extLst>
                </a:gridCol>
              </a:tblGrid>
              <a:tr h="46102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ДОХОДНАЯ ЧАСТЬ БЮДЖЕТА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35702"/>
                  </a:ext>
                </a:extLst>
              </a:tr>
              <a:tr h="9860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Утвержденный план на 2020 год (тыс. руб.)</a:t>
                      </a:r>
                    </a:p>
                  </a:txBody>
                  <a:tcPr marL="82213" marR="82213" marT="79406" marB="79406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Фактическое исполнение на 01.01.2021 г. (тыс. руб.)</a:t>
                      </a:r>
                    </a:p>
                  </a:txBody>
                  <a:tcPr marL="82213" marR="82213" marT="79406" marB="79406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13" marR="82213" marT="79406" marB="79406" anchor="ctr"/>
                </a:tc>
                <a:extLst>
                  <a:ext uri="{0D108BD9-81ED-4DB2-BD59-A6C34878D82A}">
                    <a16:rowId xmlns:a16="http://schemas.microsoft.com/office/drawing/2014/main" val="1921289022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объем доходов</a:t>
                      </a:r>
                    </a:p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19 762,8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19 762,4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25376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12 518,0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12 517,6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873332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7 244,8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7 244,8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482113"/>
                  </a:ext>
                </a:extLst>
              </a:tr>
              <a:tr h="461023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РАСХОДНАЯ ЧАСТЬ БЮДЖЕТА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36572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объём расходов</a:t>
                      </a:r>
                    </a:p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из них: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31 378,9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12 906,5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216714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 счет собственных средств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24 134,1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5 661,7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13547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Дефицит(-) Профицит(+)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6 855,9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976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6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382EF-E758-4442-ACB4-AAE61D4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31750" cy="94877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Показатели исполнения доходов Щетинского сельсовета за 2020 год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32C8F21-F8E6-4AD1-B511-6094BB7A1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40190"/>
              </p:ext>
            </p:extLst>
          </p:nvPr>
        </p:nvGraphicFramePr>
        <p:xfrm>
          <a:off x="838200" y="1313896"/>
          <a:ext cx="10631750" cy="531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969">
                  <a:extLst>
                    <a:ext uri="{9D8B030D-6E8A-4147-A177-3AD203B41FA5}">
                      <a16:colId xmlns:a16="http://schemas.microsoft.com/office/drawing/2014/main" val="4217808057"/>
                    </a:ext>
                  </a:extLst>
                </a:gridCol>
                <a:gridCol w="3612731">
                  <a:extLst>
                    <a:ext uri="{9D8B030D-6E8A-4147-A177-3AD203B41FA5}">
                      <a16:colId xmlns:a16="http://schemas.microsoft.com/office/drawing/2014/main" val="3621382787"/>
                    </a:ext>
                  </a:extLst>
                </a:gridCol>
                <a:gridCol w="2126350">
                  <a:extLst>
                    <a:ext uri="{9D8B030D-6E8A-4147-A177-3AD203B41FA5}">
                      <a16:colId xmlns:a16="http://schemas.microsoft.com/office/drawing/2014/main" val="1800260951"/>
                    </a:ext>
                  </a:extLst>
                </a:gridCol>
                <a:gridCol w="2126350">
                  <a:extLst>
                    <a:ext uri="{9D8B030D-6E8A-4147-A177-3AD203B41FA5}">
                      <a16:colId xmlns:a16="http://schemas.microsoft.com/office/drawing/2014/main" val="3232241552"/>
                    </a:ext>
                  </a:extLst>
                </a:gridCol>
                <a:gridCol w="2126350">
                  <a:extLst>
                    <a:ext uri="{9D8B030D-6E8A-4147-A177-3AD203B41FA5}">
                      <a16:colId xmlns:a16="http://schemas.microsoft.com/office/drawing/2014/main" val="3540886589"/>
                    </a:ext>
                  </a:extLst>
                </a:gridCol>
              </a:tblGrid>
              <a:tr h="5610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№ п/п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Утвержденный план 2020 год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Исполнение 2020 год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90614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Доходы всего</a:t>
                      </a: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19 762,8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19 762,4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99,99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93350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Налоговые доходы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12 452,2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12 451,9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99,99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52853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НДФЛ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1 979,0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1 978,9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99,99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34996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ЕСХН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6,2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6,1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99,99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627690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Налог на имущество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1 131,5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1 131,4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99,99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49617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Земельный налог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9 335,5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9 335,4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99,99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040213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II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Неналоговые доходы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65,8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65,7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99,99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95855"/>
                  </a:ext>
                </a:extLst>
              </a:tr>
              <a:tr h="7855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Штрафы, санкции, возмещение ущерба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65,8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65,7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99,99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928973"/>
                  </a:ext>
                </a:extLst>
              </a:tr>
              <a:tr h="7855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III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Безвозмездные поступления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7 244,8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7 244,8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100,00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0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18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9B0C5-6A3A-4EC2-A893-1AA234FC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55"/>
            <a:ext cx="10515600" cy="7102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Структура доходов бюджета в 2020 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02D00F3-3FB7-4B11-8941-39AD40D68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57383"/>
              </p:ext>
            </p:extLst>
          </p:nvPr>
        </p:nvGraphicFramePr>
        <p:xfrm>
          <a:off x="630315" y="807870"/>
          <a:ext cx="11017188" cy="605012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440779">
                  <a:extLst>
                    <a:ext uri="{9D8B030D-6E8A-4147-A177-3AD203B41FA5}">
                      <a16:colId xmlns:a16="http://schemas.microsoft.com/office/drawing/2014/main" val="1012139111"/>
                    </a:ext>
                  </a:extLst>
                </a:gridCol>
                <a:gridCol w="1294737">
                  <a:extLst>
                    <a:ext uri="{9D8B030D-6E8A-4147-A177-3AD203B41FA5}">
                      <a16:colId xmlns:a16="http://schemas.microsoft.com/office/drawing/2014/main" val="4035003945"/>
                    </a:ext>
                  </a:extLst>
                </a:gridCol>
                <a:gridCol w="972610">
                  <a:extLst>
                    <a:ext uri="{9D8B030D-6E8A-4147-A177-3AD203B41FA5}">
                      <a16:colId xmlns:a16="http://schemas.microsoft.com/office/drawing/2014/main" val="2273959831"/>
                    </a:ext>
                  </a:extLst>
                </a:gridCol>
                <a:gridCol w="929576">
                  <a:extLst>
                    <a:ext uri="{9D8B030D-6E8A-4147-A177-3AD203B41FA5}">
                      <a16:colId xmlns:a16="http://schemas.microsoft.com/office/drawing/2014/main" val="3065830860"/>
                    </a:ext>
                  </a:extLst>
                </a:gridCol>
                <a:gridCol w="5379486">
                  <a:extLst>
                    <a:ext uri="{9D8B030D-6E8A-4147-A177-3AD203B41FA5}">
                      <a16:colId xmlns:a16="http://schemas.microsoft.com/office/drawing/2014/main" val="3532483058"/>
                    </a:ext>
                  </a:extLst>
                </a:gridCol>
              </a:tblGrid>
              <a:tr h="58638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4518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Утвержденный план на 2020 год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Исполнено за 2020 год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034431"/>
                  </a:ext>
                </a:extLst>
              </a:tr>
              <a:tr h="6730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</a:rPr>
                        <a:t>Налоговые доходы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8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12 452,20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12 451,90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9272"/>
                  </a:ext>
                </a:extLst>
              </a:tr>
              <a:tr h="706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>
                          <a:effectLst/>
                        </a:rPr>
                        <a:t>Неналоговые доходы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8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65,8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65,7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99,85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17232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8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7 244,80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7 244,80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592789"/>
                  </a:ext>
                </a:extLst>
              </a:tr>
              <a:tr h="461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>
                          <a:effectLst/>
                        </a:rPr>
                        <a:t>Итого доходов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8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>
                          <a:effectLst/>
                        </a:rPr>
                        <a:t>19762,8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u="none" strike="noStrike" dirty="0">
                          <a:effectLst/>
                        </a:rPr>
                        <a:t>19762,4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572395"/>
                  </a:ext>
                </a:extLst>
              </a:tr>
              <a:tr h="5146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8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12518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12517,5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0" marR="5020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8837110"/>
                  </a:ext>
                </a:extLst>
              </a:tr>
              <a:tr h="5146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8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1 979,00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1 978,90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99,99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046692"/>
                  </a:ext>
                </a:extLst>
              </a:tr>
              <a:tr h="7150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8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6,2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6,1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98,39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84808"/>
                  </a:ext>
                </a:extLst>
              </a:tr>
              <a:tr h="5146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8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1 131,50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1 131,40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99,99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16680"/>
                  </a:ext>
                </a:extLst>
              </a:tr>
              <a:tr h="2971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>
                          <a:effectLst/>
                        </a:rPr>
                        <a:t>Земельный налог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8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9 335,50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9 335,40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90783"/>
                  </a:ext>
                </a:extLst>
              </a:tr>
              <a:tr h="5238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>
                          <a:effectLst/>
                        </a:rPr>
                        <a:t>Денежные взыскания (штрафы)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8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65,8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</a:rPr>
                        <a:t>65,7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99,85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12685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50F4560-9280-42F8-87F2-C2AE72531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217035"/>
              </p:ext>
            </p:extLst>
          </p:nvPr>
        </p:nvGraphicFramePr>
        <p:xfrm>
          <a:off x="6720396" y="807869"/>
          <a:ext cx="4633402" cy="294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072DC9D-7F93-4E65-84C0-B661DC1E1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692912"/>
              </p:ext>
            </p:extLst>
          </p:nvPr>
        </p:nvGraphicFramePr>
        <p:xfrm>
          <a:off x="6105619" y="3429001"/>
          <a:ext cx="579933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327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47005-5090-41E1-9B60-EAEBF831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Структура доходов бюджета в 2020 году</a:t>
            </a:r>
            <a:endParaRPr lang="ru-RU" sz="32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F3B2180-7293-4A5A-8EC3-0920D4A71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14007"/>
              </p:ext>
            </p:extLst>
          </p:nvPr>
        </p:nvGraphicFramePr>
        <p:xfrm>
          <a:off x="838199" y="976544"/>
          <a:ext cx="10649504" cy="511069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740582">
                  <a:extLst>
                    <a:ext uri="{9D8B030D-6E8A-4147-A177-3AD203B41FA5}">
                      <a16:colId xmlns:a16="http://schemas.microsoft.com/office/drawing/2014/main" val="3776024808"/>
                    </a:ext>
                  </a:extLst>
                </a:gridCol>
                <a:gridCol w="1697826">
                  <a:extLst>
                    <a:ext uri="{9D8B030D-6E8A-4147-A177-3AD203B41FA5}">
                      <a16:colId xmlns:a16="http://schemas.microsoft.com/office/drawing/2014/main" val="1592746330"/>
                    </a:ext>
                  </a:extLst>
                </a:gridCol>
                <a:gridCol w="1324677">
                  <a:extLst>
                    <a:ext uri="{9D8B030D-6E8A-4147-A177-3AD203B41FA5}">
                      <a16:colId xmlns:a16="http://schemas.microsoft.com/office/drawing/2014/main" val="3468241948"/>
                    </a:ext>
                  </a:extLst>
                </a:gridCol>
                <a:gridCol w="1268705">
                  <a:extLst>
                    <a:ext uri="{9D8B030D-6E8A-4147-A177-3AD203B41FA5}">
                      <a16:colId xmlns:a16="http://schemas.microsoft.com/office/drawing/2014/main" val="899143543"/>
                    </a:ext>
                  </a:extLst>
                </a:gridCol>
                <a:gridCol w="4617714">
                  <a:extLst>
                    <a:ext uri="{9D8B030D-6E8A-4147-A177-3AD203B41FA5}">
                      <a16:colId xmlns:a16="http://schemas.microsoft.com/office/drawing/2014/main" val="1900567524"/>
                    </a:ext>
                  </a:extLst>
                </a:gridCol>
              </a:tblGrid>
              <a:tr h="5675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7244,7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7244,7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747966"/>
                  </a:ext>
                </a:extLst>
              </a:tr>
              <a:tr h="1097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Дотации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3587,6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3587,6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76610"/>
                  </a:ext>
                </a:extLst>
              </a:tr>
              <a:tr h="1155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Субсидии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3400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3400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11346"/>
                  </a:ext>
                </a:extLst>
              </a:tr>
              <a:tr h="1193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Субвенции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217,1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217,1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37086"/>
                  </a:ext>
                </a:extLst>
              </a:tr>
              <a:tr h="1097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Иные межбюджетные трансферты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14627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6E2178F-F696-4CB6-A505-53E41011B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218479"/>
              </p:ext>
            </p:extLst>
          </p:nvPr>
        </p:nvGraphicFramePr>
        <p:xfrm>
          <a:off x="6880193" y="976544"/>
          <a:ext cx="4607509" cy="511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653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27FC4-0F45-4E44-8C33-B0AB36B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2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Исполнение расходной части бюджета Щетинского сельсовета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по отраслям за 2020 год </a:t>
            </a:r>
            <a:r>
              <a:rPr lang="ru-RU" sz="2000" b="1" dirty="0">
                <a:solidFill>
                  <a:srgbClr val="002060"/>
                </a:solidFill>
              </a:rPr>
              <a:t>(тысяч рублей)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F697C99-5BF3-4274-8F19-E7BD898F6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8408"/>
              </p:ext>
            </p:extLst>
          </p:nvPr>
        </p:nvGraphicFramePr>
        <p:xfrm>
          <a:off x="766808" y="1838254"/>
          <a:ext cx="10658383" cy="36525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96955">
                  <a:extLst>
                    <a:ext uri="{9D8B030D-6E8A-4147-A177-3AD203B41FA5}">
                      <a16:colId xmlns:a16="http://schemas.microsoft.com/office/drawing/2014/main" val="555023165"/>
                    </a:ext>
                  </a:extLst>
                </a:gridCol>
                <a:gridCol w="2325762">
                  <a:extLst>
                    <a:ext uri="{9D8B030D-6E8A-4147-A177-3AD203B41FA5}">
                      <a16:colId xmlns:a16="http://schemas.microsoft.com/office/drawing/2014/main" val="2223139955"/>
                    </a:ext>
                  </a:extLst>
                </a:gridCol>
                <a:gridCol w="2667833">
                  <a:extLst>
                    <a:ext uri="{9D8B030D-6E8A-4147-A177-3AD203B41FA5}">
                      <a16:colId xmlns:a16="http://schemas.microsoft.com/office/drawing/2014/main" val="3310338783"/>
                    </a:ext>
                  </a:extLst>
                </a:gridCol>
                <a:gridCol w="2667833">
                  <a:extLst>
                    <a:ext uri="{9D8B030D-6E8A-4147-A177-3AD203B41FA5}">
                      <a16:colId xmlns:a16="http://schemas.microsoft.com/office/drawing/2014/main" val="353202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УТВЕРЖДЕННЫЙ ПЛАН </a:t>
                      </a:r>
                    </a:p>
                    <a:p>
                      <a:pPr algn="ctr"/>
                      <a:r>
                        <a:rPr lang="ru-RU" sz="1400" dirty="0"/>
                        <a:t>НА 2020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ИСПОЛНЕНО ЗА 2020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33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23 524,8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5 094,3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98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217,1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217,1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28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безопасность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434,5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426,6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38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7 052,0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7 018,0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0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Социальная политика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140,5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140,5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16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Физическая культура и спорт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2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ВСЕГО РАСХОДОВ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31 378,9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12 906,5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41%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37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21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B33B261-EEFE-4AC3-B8F1-15BA1433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FBD39-2BCB-4DF0-8F65-C2D4F4EC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15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Отраслевая структура расходов в 2020 году</a:t>
            </a:r>
          </a:p>
        </p:txBody>
      </p:sp>
      <p:graphicFrame>
        <p:nvGraphicFramePr>
          <p:cNvPr id="5" name="Объект 17">
            <a:extLst>
              <a:ext uri="{FF2B5EF4-FFF2-40B4-BE49-F238E27FC236}">
                <a16:creationId xmlns:a16="http://schemas.microsoft.com/office/drawing/2014/main" id="{50A117D9-BFE5-4789-A0A3-6BDCDCEC6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396970"/>
              </p:ext>
            </p:extLst>
          </p:nvPr>
        </p:nvGraphicFramePr>
        <p:xfrm>
          <a:off x="2015219" y="1078030"/>
          <a:ext cx="7850832" cy="554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121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1BC1FD07-8BCD-4F36-8AA5-84C7D276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193D4-3E85-4873-B6F1-36221AEA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467" y="365126"/>
            <a:ext cx="12462934" cy="5107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Исполнение расходов бюджета в рамках муниципальных программ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22BC144-B8DC-43D6-A398-0183364C1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160803"/>
              </p:ext>
            </p:extLst>
          </p:nvPr>
        </p:nvGraphicFramePr>
        <p:xfrm>
          <a:off x="1203158" y="1174282"/>
          <a:ext cx="10150641" cy="547321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700704">
                  <a:extLst>
                    <a:ext uri="{9D8B030D-6E8A-4147-A177-3AD203B41FA5}">
                      <a16:colId xmlns:a16="http://schemas.microsoft.com/office/drawing/2014/main" val="2909237239"/>
                    </a:ext>
                  </a:extLst>
                </a:gridCol>
                <a:gridCol w="2197561">
                  <a:extLst>
                    <a:ext uri="{9D8B030D-6E8A-4147-A177-3AD203B41FA5}">
                      <a16:colId xmlns:a16="http://schemas.microsoft.com/office/drawing/2014/main" val="366553792"/>
                    </a:ext>
                  </a:extLst>
                </a:gridCol>
                <a:gridCol w="2252376">
                  <a:extLst>
                    <a:ext uri="{9D8B030D-6E8A-4147-A177-3AD203B41FA5}">
                      <a16:colId xmlns:a16="http://schemas.microsoft.com/office/drawing/2014/main" val="1745099466"/>
                    </a:ext>
                  </a:extLst>
                </a:gridCol>
              </a:tblGrid>
              <a:tr h="473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Утвержденные бюджетные назначения на 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Исполнено в 2020 году</a:t>
                      </a:r>
                      <a:endParaRPr lang="ru-RU" sz="1400" b="0" i="0" u="none" strike="noStrike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val="429047040"/>
                  </a:ext>
                </a:extLst>
              </a:tr>
              <a:tr h="614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Муниципальная программа «Управление муниципальным имуществом и земельными ресурсами Щетинского сельсовета Курского района Курской области»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11 000,00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</a:rPr>
                        <a:t>11 000,00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val="4255505491"/>
                  </a:ext>
                </a:extLst>
              </a:tr>
              <a:tr h="614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Муниципальная программа «Профилактика правонарушений» в муниципальном образовании «Щетинский сельсовет» Курского района Курской области на 2018-2022 годы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1 000,00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1 000,00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val="1749363154"/>
                  </a:ext>
                </a:extLst>
              </a:tr>
              <a:tr h="817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в Щетинском сельсовете Курского района Курской области»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434 500,00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426 620,00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val="2541907989"/>
                  </a:ext>
                </a:extLst>
              </a:tr>
              <a:tr h="614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Муниципальная программа «Обеспечение доступным и комфортным жильем и коммунальными услугами граждан в Щетинском сельсовете Курского района Курской области»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</a:rPr>
                        <a:t>3 378 972,20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3 344 919,49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val="1519071960"/>
                  </a:ext>
                </a:extLst>
              </a:tr>
              <a:tr h="412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Муниципальная программа «Комплексное развитие сельских территорий Щетинского сельсовета Курского района Курской области»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</a:rPr>
                        <a:t>574 000,00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574 000,00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val="2022486240"/>
                  </a:ext>
                </a:extLst>
              </a:tr>
              <a:tr h="614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Муниципальная программа «Формирование современной городской среды» на территории муниципального образования «Щетинский сельсовет» Курского района Курской области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</a:rPr>
                        <a:t>3 057 020,67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3 057 020,67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val="3451429760"/>
                  </a:ext>
                </a:extLst>
              </a:tr>
              <a:tr h="26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Муниципальная программа «Социальная поддержка граждан»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</a:rPr>
                        <a:t>140 495,00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140 494,97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val="1343126112"/>
                  </a:ext>
                </a:extLst>
              </a:tr>
              <a:tr h="817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Щетинском сельсовете Курского района Курской области на 2015-2020 годы»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</a:rPr>
                        <a:t>10 000,00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10 000,00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val="247484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366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767</Words>
  <Application>Microsoft Office PowerPoint</Application>
  <PresentationFormat>Широкоэкранный</PresentationFormat>
  <Paragraphs>226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Тема Office</vt:lpstr>
      <vt:lpstr>БЮДЖЕТ ДЛЯ ГРАЖДАН</vt:lpstr>
      <vt:lpstr>Уважаемые жители  МО «Щетинский сельсовет»!</vt:lpstr>
      <vt:lpstr> Основные показатели исполнения бюджета Щетинского сельсовета за 2020 год </vt:lpstr>
      <vt:lpstr>Показатели исполнения доходов Щетинского сельсовета за 2020 год</vt:lpstr>
      <vt:lpstr>Структура доходов бюджета в 2020 году</vt:lpstr>
      <vt:lpstr>Структура доходов бюджета в 2020 году</vt:lpstr>
      <vt:lpstr>Исполнение расходной части бюджета Щетинского сельсовета  по отраслям за 2020 год (тысяч рублей)</vt:lpstr>
      <vt:lpstr>Отраслевая структура расходов в 2020 году</vt:lpstr>
      <vt:lpstr>Исполнение расходов бюджета в рамках муниципальных программ</vt:lpstr>
      <vt:lpstr>Структура расходов бюджета в рамках муниципальных программ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Шахова</dc:creator>
  <cp:lastModifiedBy>Шахова</cp:lastModifiedBy>
  <cp:revision>42</cp:revision>
  <dcterms:created xsi:type="dcterms:W3CDTF">2021-05-12T11:15:37Z</dcterms:created>
  <dcterms:modified xsi:type="dcterms:W3CDTF">2021-05-13T12:13:11Z</dcterms:modified>
</cp:coreProperties>
</file>