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92" r:id="rId4"/>
    <p:sldId id="258" r:id="rId5"/>
    <p:sldId id="285" r:id="rId6"/>
    <p:sldId id="294" r:id="rId7"/>
    <p:sldId id="295" r:id="rId8"/>
    <p:sldId id="296" r:id="rId9"/>
    <p:sldId id="297" r:id="rId10"/>
    <p:sldId id="263" r:id="rId11"/>
    <p:sldId id="264" r:id="rId12"/>
    <p:sldId id="290" r:id="rId13"/>
    <p:sldId id="298" r:id="rId14"/>
    <p:sldId id="299" r:id="rId15"/>
    <p:sldId id="281" r:id="rId16"/>
    <p:sldId id="300" r:id="rId17"/>
    <p:sldId id="303" r:id="rId18"/>
    <p:sldId id="302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хова" initials="Ш" lastIdx="1" clrIdx="0">
    <p:extLst>
      <p:ext uri="{19B8F6BF-5375-455C-9EA6-DF929625EA0E}">
        <p15:presenceInfo xmlns:p15="http://schemas.microsoft.com/office/powerpoint/2012/main" userId="Шах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66"/>
    <a:srgbClr val="00CC99"/>
    <a:srgbClr val="000000"/>
    <a:srgbClr val="66FFFF"/>
    <a:srgbClr val="66FFCC"/>
    <a:srgbClr val="FFCCCC"/>
    <a:srgbClr val="00FFFF"/>
    <a:srgbClr val="A68C5F"/>
    <a:srgbClr val="FFFF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95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2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1\&#1076;\&#1064;&#1072;&#1093;&#1086;&#1074;&#1072;\&#1041;&#1070;&#1044;&#1046;&#1045;&#1058;\&#1055;&#1051;&#1040;&#1053;&#1048;&#1056;&#1054;&#1042;&#1040;&#1053;&#1048;&#1045;%202022%20&#1075;&#1086;&#1076;\&#1055;&#1088;&#1077;&#1079;&#1077;&#1085;&#1090;&#1072;&#1094;&#1080;&#1103;%20&#1041;&#1102;&#1076;&#1078;&#1077;&#1090;%20&#1076;&#1083;&#1103;%20&#1075;&#1088;&#1072;&#1078;&#1076;&#1072;&#1085;\tf16400645_win3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1\&#1076;\&#1064;&#1072;&#1093;&#1086;&#1074;&#1072;\&#1041;&#1070;&#1044;&#1046;&#1045;&#1058;\&#1055;&#1051;&#1040;&#1053;&#1048;&#1056;&#1054;&#1042;&#1040;&#1053;&#1048;&#1045;%202022%20&#1075;&#1086;&#1076;\&#1055;&#1088;&#1077;&#1079;&#1077;&#1085;&#1090;&#1072;&#1094;&#1080;&#1103;%20&#1041;&#1102;&#1076;&#1078;&#1077;&#1090;%20&#1076;&#1083;&#1103;%20&#1075;&#1088;&#1072;&#1078;&#1076;&#1072;&#1085;\&#1044;&#1080;&#1072;&#1075;&#1088;&#1072;&#1084;&#1084;&#1072;%20&#1088;&#1072;&#1089;&#1093;&#1086;&#1076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1\&#1076;\&#1064;&#1072;&#1093;&#1086;&#1074;&#1072;\&#1041;&#1070;&#1044;&#1046;&#1045;&#1058;\&#1055;&#1051;&#1040;&#1053;&#1048;&#1056;&#1054;&#1042;&#1040;&#1053;&#1048;&#1045;%202022%20&#1075;&#1086;&#1076;\&#1055;&#1088;&#1077;&#1079;&#1077;&#1085;&#1090;&#1072;&#1094;&#1080;&#1103;%20&#1041;&#1102;&#1076;&#1078;&#1077;&#1090;%20&#1076;&#1083;&#1103;%20&#1075;&#1088;&#1072;&#1078;&#1076;&#1072;&#1085;\&#1044;&#1080;&#1072;&#1075;&#1088;&#1072;&#1084;&#1084;&#1072;%20&#1076;&#1086;&#1093;&#1086;&#1076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1\&#1076;\&#1064;&#1072;&#1093;&#1086;&#1074;&#1072;\&#1041;&#1070;&#1044;&#1046;&#1045;&#1058;\&#1055;&#1051;&#1040;&#1053;&#1048;&#1056;&#1054;&#1042;&#1040;&#1053;&#1048;&#1045;%202022%20&#1075;&#1086;&#1076;\&#1055;&#1088;&#1077;&#1079;&#1077;&#1085;&#1090;&#1072;&#1094;&#1080;&#1103;%20&#1041;&#1102;&#1076;&#1078;&#1077;&#1090;%20&#1076;&#1083;&#1103;%20&#1075;&#1088;&#1072;&#1078;&#1076;&#1072;&#1085;\&#1044;&#1080;&#1072;&#1075;&#1088;&#1072;&#1084;&#1084;&#1072;%20&#1088;&#1072;&#1089;&#1093;&#1086;&#1076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tf16400645_win32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900" dirty="0"/>
              <a:t>Структура доходов бюджета</a:t>
            </a:r>
          </a:p>
        </c:rich>
      </c:tx>
      <c:layout>
        <c:manualLayout>
          <c:xMode val="edge"/>
          <c:yMode val="edge"/>
          <c:x val="0.22516540559820863"/>
          <c:y val="3.944125918031544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4790729379686453E-2"/>
          <c:w val="0.57829393225314241"/>
          <c:h val="0.796318505248741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</c:v>
                </c:pt>
              </c:strCache>
            </c:strRef>
          </c:tx>
          <c:dLbls>
            <c:dLbl>
              <c:idx val="0"/>
              <c:layout>
                <c:manualLayout>
                  <c:x val="-0.10406163626403117"/>
                  <c:y val="-0.24443172006362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AFF-4312-B66C-832D7CB3EF2D}"/>
                </c:ext>
              </c:extLst>
            </c:dLbl>
            <c:dLbl>
              <c:idx val="1"/>
              <c:layout>
                <c:manualLayout>
                  <c:x val="0.11845741555031897"/>
                  <c:y val="-7.046538244285117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0,0%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05A-4ED8-854F-ED85C744D7F8}"/>
                </c:ext>
              </c:extLst>
            </c:dLbl>
            <c:dLbl>
              <c:idx val="2"/>
              <c:layout>
                <c:manualLayout>
                  <c:x val="3.4901092861027228E-5"/>
                  <c:y val="0.1131684037960870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AFF-4312-B66C-832D7CB3EF2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0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FF-4312-B66C-832D7CB3E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997677441934425"/>
          <c:y val="0.41049397864121789"/>
          <c:w val="0.28490415611873582"/>
          <c:h val="0.2712678936605317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2022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10"/>
      <c:rAngAx val="0"/>
      <c:perspective val="10"/>
    </c:view3D>
    <c:floor>
      <c:thickness val="0"/>
      <c:spPr>
        <a:solidFill>
          <a:schemeClr val="dk1">
            <a:tint val="20000"/>
          </a:schemeClr>
        </a:solidFill>
        <a:ln w="9525" cap="rnd" cmpd="sng" algn="ctr">
          <a:solidFill>
            <a:schemeClr val="dk1">
              <a:tint val="75000"/>
              <a:shade val="90000"/>
            </a:schemeClr>
          </a:solidFill>
          <a:prstDash val="solid"/>
          <a:round/>
        </a:ln>
        <a:effectLst/>
        <a:sp3d contourW="9525">
          <a:contourClr>
            <a:schemeClr val="dk1">
              <a:tint val="75000"/>
              <a:shade val="90000"/>
            </a:schemeClr>
          </a:contourClr>
        </a:sp3d>
      </c:spPr>
    </c:floor>
    <c:side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dk1">
            <a:tint val="2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082784941737396E-3"/>
          <c:y val="0.12583061815548918"/>
          <c:w val="0.9986917215058263"/>
          <c:h val="0.87416938184451076"/>
        </c:manualLayout>
      </c:layout>
      <c:pie3DChart>
        <c:varyColors val="1"/>
        <c:ser>
          <c:idx val="0"/>
          <c:order val="0"/>
          <c:tx>
            <c:strRef>
              <c:f>Активы!$C$1</c:f>
              <c:strCache>
                <c:ptCount val="1"/>
                <c:pt idx="0">
                  <c:v>Сумма</c:v>
                </c:pt>
              </c:strCache>
            </c:strRef>
          </c:tx>
          <c:spPr>
            <a:effectLst>
              <a:outerShdw blurRad="114300" dist="368300" dir="6900000" sx="101000" sy="101000" rotWithShape="0">
                <a:prstClr val="black">
                  <a:alpha val="22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502400" h="6502400"/>
              <a:bevelB w="6502400" h="6502400"/>
              <a:contourClr>
                <a:srgbClr val="000000"/>
              </a:contourClr>
            </a:sp3d>
          </c:spPr>
          <c:explosion val="31"/>
          <c:dPt>
            <c:idx val="0"/>
            <c:bubble3D val="0"/>
            <c:spPr>
              <a:solidFill>
                <a:schemeClr val="accent1"/>
              </a:solidFill>
              <a:ln w="9525" cap="rnd" cmpd="sng" algn="ctr">
                <a:solidFill>
                  <a:schemeClr val="accent1">
                    <a:shade val="50000"/>
                    <a:shade val="90000"/>
                  </a:schemeClr>
                </a:solidFill>
                <a:prstDash val="solid"/>
                <a:round/>
              </a:ln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9525">
                <a:bevelT w="6502400" h="6502400"/>
                <a:bevelB w="6502400" h="6502400"/>
                <a:contourClr>
                  <a:schemeClr val="accent1">
                    <a:shade val="50000"/>
                    <a:shade val="9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B39A-441F-9FAD-1DBC4CAA56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 cap="rnd" cmpd="sng" algn="ctr">
                <a:solidFill>
                  <a:schemeClr val="accent2">
                    <a:shade val="50000"/>
                    <a:shade val="90000"/>
                  </a:schemeClr>
                </a:solidFill>
                <a:prstDash val="solid"/>
                <a:round/>
              </a:ln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9525">
                <a:bevelT w="6502400" h="6502400"/>
                <a:bevelB w="6502400" h="6502400"/>
                <a:contourClr>
                  <a:schemeClr val="accent2">
                    <a:shade val="50000"/>
                    <a:shade val="9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9A-441F-9FAD-1DBC4CAA56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 cap="rnd" cmpd="sng" algn="ctr">
                <a:solidFill>
                  <a:schemeClr val="accent3">
                    <a:shade val="50000"/>
                    <a:shade val="90000"/>
                  </a:schemeClr>
                </a:solidFill>
                <a:prstDash val="solid"/>
                <a:round/>
              </a:ln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9525">
                <a:bevelT w="6502400" h="6502400"/>
                <a:bevelB w="6502400" h="6502400"/>
                <a:contourClr>
                  <a:schemeClr val="accent3">
                    <a:shade val="50000"/>
                    <a:shade val="9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39A-441F-9FAD-1DBC4CAA56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 cap="rnd" cmpd="sng" algn="ctr">
                <a:solidFill>
                  <a:schemeClr val="accent4">
                    <a:shade val="50000"/>
                    <a:shade val="90000"/>
                  </a:schemeClr>
                </a:solidFill>
                <a:prstDash val="solid"/>
                <a:round/>
              </a:ln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9525">
                <a:bevelT w="6502400" h="6502400"/>
                <a:bevelB w="6502400" h="6502400"/>
                <a:contourClr>
                  <a:schemeClr val="accent4">
                    <a:shade val="50000"/>
                    <a:shade val="9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39A-441F-9FAD-1DBC4CAA561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 cap="rnd" cmpd="sng" algn="ctr">
                <a:solidFill>
                  <a:schemeClr val="accent5">
                    <a:shade val="50000"/>
                    <a:shade val="90000"/>
                  </a:schemeClr>
                </a:solidFill>
                <a:prstDash val="solid"/>
                <a:round/>
              </a:ln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9525">
                <a:bevelT w="6502400" h="6502400"/>
                <a:bevelB w="6502400" h="6502400"/>
                <a:contourClr>
                  <a:schemeClr val="accent5">
                    <a:shade val="50000"/>
                    <a:shade val="9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9A-441F-9FAD-1DBC4CAA561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 cap="rnd" cmpd="sng" algn="ctr">
                <a:solidFill>
                  <a:schemeClr val="accent6">
                    <a:shade val="50000"/>
                    <a:shade val="90000"/>
                  </a:schemeClr>
                </a:solidFill>
                <a:prstDash val="solid"/>
                <a:round/>
              </a:ln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9525">
                <a:bevelT w="6502400" h="6502400"/>
                <a:bevelB w="6502400" h="6502400"/>
                <a:contourClr>
                  <a:schemeClr val="accent6">
                    <a:shade val="50000"/>
                    <a:shade val="9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B39A-441F-9FAD-1DBC4CAA561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9525" cap="rnd" cmpd="sng" algn="ctr">
                <a:solidFill>
                  <a:schemeClr val="accent1">
                    <a:lumMod val="60000"/>
                    <a:shade val="50000"/>
                    <a:shade val="90000"/>
                  </a:schemeClr>
                </a:solidFill>
                <a:prstDash val="solid"/>
                <a:round/>
              </a:ln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9525">
                <a:bevelT w="6502400" h="6502400"/>
                <a:bevelB w="6502400" h="6502400"/>
                <a:contourClr>
                  <a:schemeClr val="accent1">
                    <a:lumMod val="60000"/>
                    <a:shade val="50000"/>
                    <a:shade val="9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39A-441F-9FAD-1DBC4CAA561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9525" cap="rnd" cmpd="sng" algn="ctr">
                <a:solidFill>
                  <a:schemeClr val="accent2">
                    <a:lumMod val="60000"/>
                    <a:shade val="50000"/>
                    <a:shade val="90000"/>
                  </a:schemeClr>
                </a:solidFill>
                <a:prstDash val="solid"/>
                <a:round/>
              </a:ln>
              <a:effectLst>
                <a:outerShdw blurRad="114300" dist="368300" dir="6900000" sx="101000" sy="101000" rotWithShape="0">
                  <a:prstClr val="black">
                    <a:alpha val="22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9525">
                <a:bevelT w="6502400" h="6502400"/>
                <a:bevelB w="6502400" h="6502400"/>
                <a:contourClr>
                  <a:schemeClr val="accent2">
                    <a:lumMod val="60000"/>
                    <a:shade val="50000"/>
                    <a:shade val="9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39A-441F-9FAD-1DBC4CAA5618}"/>
              </c:ext>
            </c:extLst>
          </c:dPt>
          <c:dLbls>
            <c:dLbl>
              <c:idx val="0"/>
              <c:layout>
                <c:manualLayout>
                  <c:x val="0.16265825778337811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9A-441F-9FAD-1DBC4CAA5618}"/>
                </c:ext>
              </c:extLst>
            </c:dLbl>
            <c:dLbl>
              <c:idx val="1"/>
              <c:layout>
                <c:manualLayout>
                  <c:x val="-4.5778074553727996E-2"/>
                  <c:y val="-3.23043910051785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9A-441F-9FAD-1DBC4CAA5618}"/>
                </c:ext>
              </c:extLst>
            </c:dLbl>
            <c:dLbl>
              <c:idx val="2"/>
              <c:layout>
                <c:manualLayout>
                  <c:x val="0"/>
                  <c:y val="-0.2153417393771724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9A-441F-9FAD-1DBC4CAA5618}"/>
                </c:ext>
              </c:extLst>
            </c:dLbl>
            <c:dLbl>
              <c:idx val="3"/>
              <c:layout>
                <c:manualLayout>
                  <c:x val="0.10636787064693488"/>
                  <c:y val="0.239105128750798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9A-441F-9FAD-1DBC4CAA5618}"/>
                </c:ext>
              </c:extLst>
            </c:dLbl>
            <c:dLbl>
              <c:idx val="4"/>
              <c:layout>
                <c:manualLayout>
                  <c:x val="-1.5583712087070777E-2"/>
                  <c:y val="-0.429572249414769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9A-441F-9FAD-1DBC4CAA5618}"/>
                </c:ext>
              </c:extLst>
            </c:dLbl>
            <c:dLbl>
              <c:idx val="5"/>
              <c:layout>
                <c:manualLayout>
                  <c:x val="-1.0389021376518977E-16"/>
                  <c:y val="-0.307301198836631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9A-441F-9FAD-1DBC4CAA5618}"/>
                </c:ext>
              </c:extLst>
            </c:dLbl>
            <c:dLbl>
              <c:idx val="6"/>
              <c:layout>
                <c:manualLayout>
                  <c:x val="0"/>
                  <c:y val="7.116212669362276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9A-441F-9FAD-1DBC4CAA5618}"/>
                </c:ext>
              </c:extLst>
            </c:dLbl>
            <c:dLbl>
              <c:idx val="7"/>
              <c:layout>
                <c:manualLayout>
                  <c:x val="-0.17096313810671618"/>
                  <c:y val="-0.179768035752287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9A-441F-9FAD-1DBC4CAA56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rnd" cmpd="sng" algn="ctr">
                  <a:solidFill>
                    <a:schemeClr val="dk1">
                      <a:shade val="90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Активы!$B$2:$C$9</c:f>
              <c:multiLvlStrCache>
                <c:ptCount val="8"/>
                <c:lvl>
                  <c:pt idx="0">
                    <c:v> 100 000 ₽ </c:v>
                  </c:pt>
                  <c:pt idx="1">
                    <c:v> 2 000 ₽ </c:v>
                  </c:pt>
                  <c:pt idx="2">
                    <c:v> 331 500 ₽ </c:v>
                  </c:pt>
                  <c:pt idx="3">
                    <c:v> 5 200 000 ₽ </c:v>
                  </c:pt>
                  <c:pt idx="4">
                    <c:v> 327 507 ₽ </c:v>
                  </c:pt>
                  <c:pt idx="5">
                    <c:v> 10 000 ₽ </c:v>
                  </c:pt>
                  <c:pt idx="6">
                    <c:v> 60 000 ₽ </c:v>
                  </c:pt>
                  <c:pt idx="7">
                    <c:v> 2 384 862 ₽ </c:v>
                  </c:pt>
                </c:lvl>
                <c:lvl>
                  <c:pt idx="0">
                    <c:v>МП «Управление муниципальным имуществом и земельными ресурсами»</c:v>
                  </c:pt>
                  <c:pt idx="1">
                    <c:v>МП «Профилактика правонарушений» </c:v>
                  </c:pt>
                  <c:pt idx="2">
                    <c:v>МП «Защита населения и территории от чрезвычайных ситуаций, обеспечение пожарной безопасности и безопасности людей на водных объектах»</c:v>
                  </c:pt>
                  <c:pt idx="3">
                    <c:v>МП «Обеспечение доступным и комфортным жильем и коммунальными услугами граждан»</c:v>
                  </c:pt>
                  <c:pt idx="4">
                    <c:v>МП «Социальная поддержка граждан»</c:v>
                  </c:pt>
                  <c:pt idx="5">
                    <c:v>МП «Повышение эффективности работы с молодежью, организация отдыха и оздоровления детей, молодежи, развитие физической культуры и спорта»</c:v>
                  </c:pt>
                  <c:pt idx="6">
                    <c:v>МП «Энергосбережение и повышение энергетической эффективности»</c:v>
                  </c:pt>
                  <c:pt idx="7">
                    <c:v>МП "Формирование современной городской среды"</c:v>
                  </c:pt>
                </c:lvl>
              </c:multiLvlStrCache>
            </c:multiLvlStrRef>
          </c:cat>
          <c:val>
            <c:numRef>
              <c:f>Активы!$C$2:$C$9</c:f>
              <c:numCache>
                <c:formatCode>_-* #\ ##0\ [$₽-419]_-;\-* #\ ##0\ [$₽-419]_-;_-* "-"\ [$₽-419]_-;_-@_-</c:formatCode>
                <c:ptCount val="8"/>
                <c:pt idx="0">
                  <c:v>100000</c:v>
                </c:pt>
                <c:pt idx="1">
                  <c:v>2000</c:v>
                </c:pt>
                <c:pt idx="2">
                  <c:v>331500</c:v>
                </c:pt>
                <c:pt idx="3">
                  <c:v>5200000</c:v>
                </c:pt>
                <c:pt idx="4">
                  <c:v>327507.12</c:v>
                </c:pt>
                <c:pt idx="5">
                  <c:v>10000</c:v>
                </c:pt>
                <c:pt idx="6">
                  <c:v>60000</c:v>
                </c:pt>
                <c:pt idx="7">
                  <c:v>2384862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39A-441F-9FAD-1DBC4CAA561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 w="12700" cap="rnd" cmpd="sng" algn="ctr">
      <a:solidFill>
        <a:schemeClr val="tx1">
          <a:alpha val="36000"/>
        </a:schemeClr>
      </a:solidFill>
      <a:prstDash val="solid"/>
      <a:round/>
    </a:ln>
    <a:effectLst>
      <a:outerShdw blurRad="50800" dist="50800" dir="2700000" algn="ctr" rotWithShape="0">
        <a:sysClr val="windowText" lastClr="000000"/>
      </a:outerShdw>
    </a:effectLst>
    <a:scene3d>
      <a:camera prst="orthographicFront"/>
      <a:lightRig rig="threePt" dir="t"/>
    </a:scene3d>
    <a:sp3d prstMaterial="powder"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txPr>
        <a:bodyPr/>
        <a:lstStyle/>
        <a:p>
          <a:pPr>
            <a:defRPr sz="9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6017527773909755E-3"/>
          <c:w val="1"/>
          <c:h val="0.903092998107519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</c:v>
                </c:pt>
              </c:strCache>
            </c:strRef>
          </c:tx>
          <c:explosion val="32"/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2-DA47-4D98-B8EA-E15CD9D7166E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6D055640-E74B-448C-8AA8-95F34656C9D0}" type="VALUE">
                      <a:rPr lang="en-US">
                        <a:solidFill>
                          <a:srgbClr val="7030A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AC7-4809-A21D-0581A1C8B26E}"/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868-4B8D-A086-A9BD8DF4A06C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
сельскохозяйственный налог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9</c:v>
                </c:pt>
                <c:pt idx="2">
                  <c:v>66</c:v>
                </c:pt>
                <c:pt idx="3" formatCode="0.0%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47-4D98-B8EA-E15CD9D7166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1.8030040603083563E-2"/>
          <c:y val="0.59132652322046464"/>
          <c:w val="0.97014040716658623"/>
          <c:h val="0.38706307122877343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54185627497632"/>
          <c:y val="0.11233431373503833"/>
          <c:w val="0.88888888888888884"/>
          <c:h val="0.5271691038620166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51542818885762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2022 год</a:t>
            </a:r>
          </a:p>
        </c:rich>
      </c:tx>
      <c:layout>
        <c:manualLayout>
          <c:xMode val="edge"/>
          <c:yMode val="edge"/>
          <c:x val="1.841926713428713E-2"/>
          <c:y val="2.6376526849316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389726017367361E-2"/>
          <c:y val="0.11537846458943853"/>
          <c:w val="0.86361883563482644"/>
          <c:h val="0.42194432090234424"/>
        </c:manualLayout>
      </c:layout>
      <c:pie3DChart>
        <c:varyColors val="1"/>
        <c:ser>
          <c:idx val="0"/>
          <c:order val="0"/>
          <c:spPr>
            <a:effectLst>
              <a:outerShdw blurRad="50800" dist="38100" dir="5400000" rotWithShape="0">
                <a:srgbClr val="0070C0">
                  <a:alpha val="60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8000"/>
                      <a:tint val="96000"/>
                      <a:lumMod val="104000"/>
                    </a:schemeClr>
                  </a:gs>
                  <a:gs pos="100000">
                    <a:schemeClr val="accent1">
                      <a:tint val="58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70C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E73-4C85-90D9-F845E9589E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86000"/>
                      <a:tint val="96000"/>
                      <a:lumMod val="104000"/>
                    </a:schemeClr>
                  </a:gs>
                  <a:gs pos="100000">
                    <a:schemeClr val="accent1">
                      <a:tint val="86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70C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E73-4C85-90D9-F845E9589E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tint val="96000"/>
                      <a:lumMod val="104000"/>
                    </a:schemeClr>
                  </a:gs>
                  <a:gs pos="100000">
                    <a:schemeClr val="accent1">
                      <a:shade val="86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70C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E73-4C85-90D9-F845E9589E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tint val="96000"/>
                      <a:lumMod val="104000"/>
                    </a:schemeClr>
                  </a:gs>
                  <a:gs pos="100000">
                    <a:schemeClr val="accent1">
                      <a:shade val="58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70C0">
                    <a:alpha val="60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E73-4C85-90D9-F845E9589E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Лист1!$A$15:$A$18</c:f>
              <c:numCache>
                <c:formatCode>General</c:formatCode>
                <c:ptCount val="4"/>
              </c:numCache>
            </c:numRef>
          </c:cat>
          <c:val>
            <c:numRef>
              <c:f>Лист1!$B$15:$B$18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4E73-4C85-90D9-F845E9589E8D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8000"/>
                      <a:tint val="96000"/>
                      <a:lumMod val="104000"/>
                    </a:schemeClr>
                  </a:gs>
                  <a:gs pos="100000">
                    <a:schemeClr val="accent1">
                      <a:tint val="58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4E73-4C85-90D9-F845E9589E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tint val="86000"/>
                      <a:tint val="96000"/>
                      <a:lumMod val="104000"/>
                    </a:schemeClr>
                  </a:gs>
                  <a:gs pos="100000">
                    <a:schemeClr val="accent1">
                      <a:tint val="86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4E73-4C85-90D9-F845E9589E8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86000"/>
                      <a:tint val="96000"/>
                      <a:lumMod val="104000"/>
                    </a:schemeClr>
                  </a:gs>
                  <a:gs pos="100000">
                    <a:schemeClr val="accent1">
                      <a:shade val="86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4E73-4C85-90D9-F845E9589E8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58000"/>
                      <a:tint val="96000"/>
                      <a:lumMod val="104000"/>
                    </a:schemeClr>
                  </a:gs>
                  <a:gs pos="100000">
                    <a:schemeClr val="accent1">
                      <a:shade val="58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4E73-4C85-90D9-F845E9589E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Лист1!$A$15:$A$18</c:f>
              <c:numCache>
                <c:formatCode>General</c:formatCode>
                <c:ptCount val="4"/>
              </c:numCache>
            </c:numRef>
          </c:cat>
          <c:val>
            <c:numRef>
              <c:f>Лист1!$C$15:$C$18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4E73-4C85-90D9-F845E9589E8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153115280525284E-2"/>
          <c:y val="0.13251829568827572"/>
          <c:w val="0.90066314638284439"/>
          <c:h val="0.63771560309328024"/>
        </c:manualLayout>
      </c:layout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B46-4231-925A-9DCC2D2BB9A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B46-4231-925A-9DCC2D2BB9A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B46-4231-925A-9DCC2D2BB9A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B46-4231-925A-9DCC2D2BB9A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B46-4231-925A-9DCC2D2BB9AC}"/>
                </c:ext>
              </c:extLst>
            </c:dLbl>
            <c:dLbl>
              <c:idx val="1"/>
              <c:layout>
                <c:manualLayout>
                  <c:x val="7.1854250010310539E-2"/>
                  <c:y val="-5.05613460274280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46-4231-925A-9DCC2D2BB9AC}"/>
                </c:ext>
              </c:extLst>
            </c:dLbl>
            <c:dLbl>
              <c:idx val="2"/>
              <c:layout>
                <c:manualLayout>
                  <c:x val="4.3592666280791142E-2"/>
                  <c:y val="2.769442103499305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46-4231-925A-9DCC2D2BB9AC}"/>
                </c:ext>
              </c:extLst>
            </c:dLbl>
            <c:dLbl>
              <c:idx val="3"/>
              <c:layout>
                <c:manualLayout>
                  <c:x val="2.6779352724759325E-2"/>
                  <c:y val="-3.864145115820043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46-4231-925A-9DCC2D2BB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Лист1!$A$14:$A$17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Лист1!$B$14:$B$17</c:f>
              <c:numCache>
                <c:formatCode>General</c:formatCode>
                <c:ptCount val="4"/>
                <c:pt idx="0">
                  <c:v>3806.4</c:v>
                </c:pt>
                <c:pt idx="1">
                  <c:v>2098.5</c:v>
                </c:pt>
                <c:pt idx="2">
                  <c:v>231.2</c:v>
                </c:pt>
                <c:pt idx="3">
                  <c:v>55.2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B46-4231-925A-9DCC2D2BB9AC}"/>
            </c:ext>
          </c:extLst>
        </c:ser>
        <c:ser>
          <c:idx val="1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A-CB46-4231-925A-9DCC2D2BB9A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CB46-4231-925A-9DCC2D2BB9A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CB46-4231-925A-9DCC2D2BB9A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CB46-4231-925A-9DCC2D2BB9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Лист1!$A$14:$A$17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Лист1!$C$14:$C$17</c:f>
              <c:numCache>
                <c:formatCode>0.00%</c:formatCode>
                <c:ptCount val="4"/>
                <c:pt idx="0">
                  <c:v>0.62</c:v>
                </c:pt>
                <c:pt idx="1">
                  <c:v>0.34</c:v>
                </c:pt>
                <c:pt idx="2">
                  <c:v>0.04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B46-4231-925A-9DCC2D2BB9A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46723420145893"/>
          <c:y val="0.65837898639436621"/>
          <c:w val="0.68743782830320099"/>
          <c:h val="0.341621013605633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911955318875754E-2"/>
          <c:y val="0.16469342806785031"/>
          <c:w val="0.83941141524872775"/>
          <c:h val="0.752303883693582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E86-4B23-BBF8-3CD6CDF625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5E86-4B23-BBF8-3CD6CDF625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5E86-4B23-BBF8-3CD6CDF625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E86-4B23-BBF8-3CD6CDF625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E86-4B23-BBF8-3CD6CDF625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5E86-4B23-BBF8-3CD6CDF6254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5E86-4B23-BBF8-3CD6CDF62540}"/>
              </c:ext>
            </c:extLst>
          </c:dPt>
          <c:dLbls>
            <c:dLbl>
              <c:idx val="0"/>
              <c:layout>
                <c:manualLayout>
                  <c:x val="-0.16500162021044407"/>
                  <c:y val="0.116401738143749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86-4B23-BBF8-3CD6CDF62540}"/>
                </c:ext>
              </c:extLst>
            </c:dLbl>
            <c:dLbl>
              <c:idx val="1"/>
              <c:layout>
                <c:manualLayout>
                  <c:x val="6.308885478634621E-2"/>
                  <c:y val="9.31213905149997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86-4B23-BBF8-3CD6CDF62540}"/>
                </c:ext>
              </c:extLst>
            </c:dLbl>
            <c:dLbl>
              <c:idx val="2"/>
              <c:layout>
                <c:manualLayout>
                  <c:x val="8.0883147161982325E-4"/>
                  <c:y val="2.5608382391624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84680044102331"/>
                      <c:h val="0.144140363998317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E86-4B23-BBF8-3CD6CDF62540}"/>
                </c:ext>
              </c:extLst>
            </c:dLbl>
            <c:dLbl>
              <c:idx val="3"/>
              <c:layout>
                <c:manualLayout>
                  <c:x val="0"/>
                  <c:y val="-5.35447995461248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86-4B23-BBF8-3CD6CDF62540}"/>
                </c:ext>
              </c:extLst>
            </c:dLbl>
            <c:dLbl>
              <c:idx val="4"/>
              <c:layout>
                <c:manualLayout>
                  <c:x val="-6.470651772958586E-3"/>
                  <c:y val="-3.95765909688749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86-4B23-BBF8-3CD6CDF62540}"/>
                </c:ext>
              </c:extLst>
            </c:dLbl>
            <c:dLbl>
              <c:idx val="5"/>
              <c:layout>
                <c:manualLayout>
                  <c:x val="-0.12294238368621319"/>
                  <c:y val="-2.32803476287499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86-4B23-BBF8-3CD6CDF62540}"/>
                </c:ext>
              </c:extLst>
            </c:dLbl>
            <c:dLbl>
              <c:idx val="6"/>
              <c:layout>
                <c:manualLayout>
                  <c:x val="7.9265484218742563E-2"/>
                  <c:y val="8.1481216700624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86-4B23-BBF8-3CD6CDF6254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0.55000000000000004</c:v>
                </c:pt>
                <c:pt idx="1">
                  <c:v>0.01</c:v>
                </c:pt>
                <c:pt idx="2">
                  <c:v>0.02</c:v>
                </c:pt>
                <c:pt idx="3">
                  <c:v>5.0000000000000001E-3</c:v>
                </c:pt>
                <c:pt idx="4">
                  <c:v>0.4</c:v>
                </c:pt>
                <c:pt idx="5" formatCode="0.00%">
                  <c:v>0.02</c:v>
                </c:pt>
                <c:pt idx="6" formatCode="0.00%">
                  <c:v>5.0000000000000001E-4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6-4B23-BBF8-3CD6CDF6254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Программные расходы бюджета Щетинского сельсовета Курского района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Лист1!$B$2:$D$2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8415.9</c:v>
                </c:pt>
                <c:pt idx="1">
                  <c:v>6031</c:v>
                </c:pt>
                <c:pt idx="2">
                  <c:v>6031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B6-48A7-9F43-221A8B900048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Непрограммные расходы бюджета Щетинского сельсовета Курского района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Лист1!$B$2:$D$2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10651.2</c:v>
                </c:pt>
                <c:pt idx="1">
                  <c:v>10603.3</c:v>
                </c:pt>
                <c:pt idx="2">
                  <c:v>10931.1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B6-48A7-9F43-221A8B9000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867199448"/>
        <c:axId val="867204368"/>
        <c:axId val="0"/>
      </c:bar3DChart>
      <c:catAx>
        <c:axId val="867199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7204368"/>
        <c:crosses val="autoZero"/>
        <c:auto val="1"/>
        <c:lblAlgn val="ctr"/>
        <c:lblOffset val="100"/>
        <c:noMultiLvlLbl val="0"/>
      </c:catAx>
      <c:valAx>
        <c:axId val="867204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67199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2022 год</a:t>
            </a:r>
          </a:p>
        </c:rich>
      </c:tx>
      <c:overlay val="0"/>
    </c:title>
    <c:autoTitleDeleted val="0"/>
    <c:view3D>
      <c:rotX val="30"/>
      <c:rotY val="21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4">
        <a:lumMod val="60000"/>
        <a:lumOff val="40000"/>
      </a:schemeClr>
    </a:solidFill>
    <a:ln w="12700">
      <a:solidFill>
        <a:schemeClr val="tx1">
          <a:alpha val="36000"/>
        </a:schemeClr>
      </a:solidFill>
    </a:ln>
    <a:effectLst>
      <a:outerShdw blurRad="50800" dist="50800" dir="2700000" algn="ctr" rotWithShape="0">
        <a:sysClr val="windowText" lastClr="000000"/>
      </a:outerShdw>
    </a:effectLst>
    <a:scene3d>
      <a:camera prst="orthographicFront"/>
      <a:lightRig rig="threePt" dir="t"/>
    </a:scene3d>
    <a:sp3d prstMaterial="powder"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34">
  <cs:axisTitle>
    <cs:lnRef idx="0"/>
    <cs:fillRef idx="0"/>
    <cs:effectRef idx="0"/>
    <cs:fontRef idx="minor">
      <a:schemeClr val="dk1"/>
    </cs:fontRef>
    <cs:defRPr sz="1000" b="1" kern="1200"/>
  </cs:axisTitle>
  <cs:category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categoryAxis>
  <cs:chartArea>
    <cs:lnRef idx="1">
      <a:schemeClr val="dk1">
        <a:tint val="75000"/>
      </a:schemeClr>
    </cs:lnRef>
    <cs:fillRef idx="1">
      <a:schemeClr val="lt1"/>
    </cs:fillRef>
    <cs:effectRef idx="0"/>
    <cs:fontRef idx="minor">
      <a:schemeClr val="dk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dk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>
  <cs:dataPoint3D>
    <cs:lnRef idx="1">
      <cs:styleClr val="auto">
        <a:shade val="50000"/>
      </cs:styleClr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3D>
  <cs:dataPointLine>
    <cs:lnRef idx="1">
      <cs:styleClr val="auto"/>
    </cs:lnRef>
    <cs:lineWidthScale>5</cs:lineWidthScale>
    <cs:fillRef idx="0"/>
    <cs:effectRef idx="0"/>
    <cs:fontRef idx="minor">
      <a:schemeClr val="dk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dk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dk1"/>
    </cs:fontRef>
    <cs:spPr>
      <a:ln>
        <a:round/>
      </a:ln>
    </cs:spPr>
  </cs:dataPointWireframe>
  <cs:dataTable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dataTable>
  <cs:downBar>
    <cs:lnRef idx="1">
      <a:schemeClr val="dk1"/>
    </cs:lnRef>
    <cs:fillRef idx="1">
      <a:schemeClr val="dk1">
        <a:tint val="95000"/>
      </a:schemeClr>
    </cs:fillRef>
    <cs:effectRef idx="0"/>
    <cs:fontRef idx="minor">
      <a:schemeClr val="dk1"/>
    </cs:fontRef>
    <cs:spPr>
      <a:ln>
        <a:round/>
      </a:ln>
    </cs:spPr>
  </cs:downBar>
  <cs:drop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dropLine>
  <cs:errorBar>
    <cs:lnRef idx="1">
      <a:schemeClr val="dk1"/>
    </cs:lnRef>
    <cs:fillRef idx="1">
      <a:schemeClr val="dk1"/>
    </cs:fillRef>
    <cs:effectRef idx="0"/>
    <cs:fontRef idx="minor">
      <a:schemeClr val="dk1"/>
    </cs:fontRef>
    <cs:spPr>
      <a:ln>
        <a:round/>
      </a:ln>
    </cs:spPr>
  </cs:errorBar>
  <cs:floor>
    <cs:lnRef idx="1">
      <a:schemeClr val="dk1">
        <a:tint val="75000"/>
      </a:schemeClr>
    </cs:lnRef>
    <cs:fillRef idx="1">
      <a:schemeClr val="dk1">
        <a:tint val="20000"/>
      </a:schemeClr>
    </cs:fillRef>
    <cs:effectRef idx="0"/>
    <cs:fontRef idx="minor">
      <a:schemeClr val="dk1"/>
    </cs:fontRef>
    <cs:spPr>
      <a:ln>
        <a:round/>
      </a:ln>
    </cs:spPr>
  </cs:floor>
  <cs:gridlineMajor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</cs:gridlineMajor>
  <cs:gridlineMinor>
    <cs:lnRef idx="1">
      <a:schemeClr val="dk1">
        <a:tint val="50000"/>
      </a:schemeClr>
    </cs:lnRef>
    <cs:fillRef idx="0"/>
    <cs:effectRef idx="0"/>
    <cs:fontRef idx="minor">
      <a:schemeClr val="dk1"/>
    </cs:fontRef>
    <cs:spPr>
      <a:ln>
        <a:round/>
      </a:ln>
    </cs:spPr>
  </cs:gridlineMinor>
  <cs:hiLo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hiLoLine>
  <cs:leader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leaderLine>
  <cs:legend>
    <cs:lnRef idx="0"/>
    <cs:fillRef idx="0"/>
    <cs:effectRef idx="0"/>
    <cs:fontRef idx="minor">
      <a:schemeClr val="dk1"/>
    </cs:fontRef>
    <cs:defRPr sz="1000" kern="1200"/>
  </cs:legend>
  <cs:plotArea>
    <cs:lnRef idx="0"/>
    <cs:fillRef idx="1">
      <a:schemeClr val="dk1">
        <a:tint val="20000"/>
      </a:schemeClr>
    </cs:fillRef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seriesAxis>
  <cs:seriesLine>
    <cs:lnRef idx="1">
      <a:schemeClr val="dk1"/>
    </cs:lnRef>
    <cs:fillRef idx="0"/>
    <cs:effectRef idx="0"/>
    <cs:fontRef idx="minor">
      <a:schemeClr val="dk1"/>
    </cs:fontRef>
    <cs:spPr>
      <a:ln>
        <a:round/>
      </a:ln>
    </cs:spPr>
  </cs:seriesLine>
  <cs:title>
    <cs:lnRef idx="0"/>
    <cs:fillRef idx="0"/>
    <cs:effectRef idx="0"/>
    <cs:fontRef idx="minor">
      <a:schemeClr val="dk1"/>
    </cs:fontRef>
    <cs:defRPr sz="1800" b="1" kern="1200"/>
  </cs:title>
  <cs:trendline>
    <cs:lnRef idx="1">
      <a:schemeClr val="dk1"/>
    </cs:lnRef>
    <cs:fillRef idx="0"/>
    <cs:effectRef idx="0"/>
    <cs:fontRef idx="minor">
      <a:schemeClr val="dk1"/>
    </cs:fontRef>
    <cs:spPr>
      <a:ln cap="rnd">
        <a:round/>
      </a:ln>
    </cs:spPr>
  </cs:trendline>
  <cs:trendlineLabel>
    <cs:lnRef idx="0"/>
    <cs:fillRef idx="0"/>
    <cs:effectRef idx="0"/>
    <cs:fontRef idx="minor">
      <a:schemeClr val="dk1"/>
    </cs:fontRef>
    <cs:defRPr sz="1000" kern="1200"/>
  </cs:trendlineLabel>
  <cs:upBar>
    <cs:lnRef idx="1">
      <a:schemeClr val="dk1"/>
    </cs:lnRef>
    <cs:fillRef idx="1">
      <a:schemeClr val="lt1"/>
    </cs:fillRef>
    <cs:effectRef idx="0"/>
    <cs:fontRef idx="minor">
      <a:schemeClr val="dk1"/>
    </cs:fontRef>
    <cs:spPr>
      <a:ln>
        <a:round/>
      </a:ln>
    </cs:spPr>
  </cs:upBar>
  <cs:valueAxis>
    <cs:lnRef idx="1">
      <a:schemeClr val="dk1">
        <a:tint val="75000"/>
      </a:schemeClr>
    </cs:lnRef>
    <cs:fillRef idx="0"/>
    <cs:effectRef idx="0"/>
    <cs:fontRef idx="minor">
      <a:schemeClr val="dk1"/>
    </cs:fontRef>
    <cs:spPr>
      <a:ln>
        <a:round/>
      </a:ln>
    </cs:spPr>
    <cs:defRPr sz="1000" kern="1200"/>
  </cs:valueAxis>
  <cs:wall>
    <cs:lnRef idx="0"/>
    <cs:fillRef idx="1">
      <a:schemeClr val="dk1">
        <a:tint val="20000"/>
      </a:schemeClr>
    </cs:fillRef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DA3CAC49-80B7-4ED2-ADA0-DC959BDA7A31}" type="datetimeFigureOut">
              <a:rPr lang="ru-RU"/>
              <a:pPr/>
              <a:t>26.11.2021</a:t>
            </a:fld>
            <a:endParaRPr lang="ru-RU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34CBEE41-8B28-4AA7-9813-53953AF198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94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2F546AAC-9A63-4A4F-85FE-FF89BC26A77C}" type="datetimeFigureOut">
              <a:rPr lang="ru-RU"/>
              <a:pPr/>
              <a:t>26.11.2021</a:t>
            </a:fld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377EF395-FBB7-42F2-BF0A-7AEDE6C5FF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51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291A6-B5BA-46A3-8379-87FFC55DC0E3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139A3653-77B2-4EDF-9457-48A88D63C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33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FBC7E-5C50-4362-8944-99741943EE2C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F993312-7490-4D28-911F-AE7DC2059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2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FBC7E-5C50-4362-8944-99741943EE2C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F993312-7490-4D28-911F-AE7DC2059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87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FBC7E-5C50-4362-8944-99741943EE2C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F993312-7490-4D28-911F-AE7DC2059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59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FBC7E-5C50-4362-8944-99741943EE2C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F993312-7490-4D28-911F-AE7DC2059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59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FBC7E-5C50-4362-8944-99741943EE2C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F993312-7490-4D28-911F-AE7DC2059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59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F765-080D-4A38-82FC-0AE646C1E4E9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83BFB-FF5A-4AFC-AD49-1D67FC1FC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7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ED6C3-6D7B-4EFA-B23A-E9491D7E7429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881CC-E07D-492E-AA31-CFFD6118B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5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D3212-87C7-4CB2-A175-26985089D53A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7DA52-8609-4CF3-976D-2D8A93914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7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0B672-B7D0-449A-A620-6223B8627FA2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2CFEBA0A-D762-42AD-B2DA-6523A769C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5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99DEB-E318-471B-8C06-C6D87A4EE682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7A23BD4D-C30A-44AA-8BE7-73ACB87ECE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ACE37-B2D2-44B0-B6B9-6A193B83E61E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225654C-C303-4D46-A01B-1B2D477CC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8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5D620-9C94-491D-B90D-749815CFEA4B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446A4-AB0F-4175-B690-FC5DE0D13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9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72137-01E8-45CC-A35B-B7BDB99A54F8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50828-2CAB-4D14-8B19-D146112CD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1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3AE50-F3B8-4F45-890B-882A6546426C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BCC13-983E-44E0-B0A1-EA3BE0DC6E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1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31E96-775B-4EB2-9C40-534E38A926FB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CDD1326D-7C3E-4E1D-A9F6-B59B622EB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8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6FBC7E-5C50-4362-8944-99741943EE2C}" type="datetimeFigureOut">
              <a:rPr lang="ru-RU" smtClean="0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7F993312-7490-4D28-911F-AE7DC2059D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1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16832"/>
            <a:ext cx="7509986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О ПРОЕКТЕ БЮДЖЕТА ЩЕТИНСКОГО СЕЛЬСОВЕТА КУРСКОГО РАЙОНА КУРСКОЙ ОБЛАСТИ НА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</a:rPr>
              <a:t>2022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 ГОД И НА ПЛАНОВЫЙ ПЕРИОД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/>
              </a:rPr>
              <a:t>2023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 И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effectLst/>
              </a:rPr>
              <a:t>2024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 ГОДОВ</a:t>
            </a:r>
          </a:p>
        </p:txBody>
      </p:sp>
      <p:sp>
        <p:nvSpPr>
          <p:cNvPr id="10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60648"/>
            <a:ext cx="7056437" cy="1296988"/>
          </a:xfrm>
        </p:spPr>
        <p:txBody>
          <a:bodyPr/>
          <a:lstStyle/>
          <a:p>
            <a:pPr marL="136525" algn="ctr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</a:t>
            </a:r>
          </a:p>
          <a:p>
            <a:pPr marL="136525" algn="ctr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ДЕПУТАТОВ ЩЕТИНСКОГО</a:t>
            </a:r>
          </a:p>
          <a:p>
            <a:pPr marL="136525" algn="ctr">
              <a:lnSpc>
                <a:spcPct val="8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СЕЛЬСОВЕТА КУРСКОГО РАЙОНА КУРСКОЙ ОБЛАСТИ</a:t>
            </a:r>
          </a:p>
        </p:txBody>
      </p:sp>
      <p:pic>
        <p:nvPicPr>
          <p:cNvPr id="1026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29066"/>
            <a:ext cx="7560840" cy="22537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55575" y="-71817"/>
            <a:ext cx="8832850" cy="854075"/>
            <a:chOff x="73" y="42"/>
            <a:chExt cx="5564" cy="538"/>
          </a:xfrm>
        </p:grpSpPr>
        <p:pic>
          <p:nvPicPr>
            <p:cNvPr id="2055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42"/>
              <a:ext cx="5564" cy="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839" y="139"/>
              <a:ext cx="474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/>
              <a:r>
                <a:rPr lang="ru-RU" sz="3200" dirty="0"/>
                <a:t>Основные характеристики бюджета</a:t>
              </a:r>
            </a:p>
          </p:txBody>
        </p:sp>
      </p:grp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1030FF9-DB0B-4EA2-A3A1-E82CA8790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095135"/>
              </p:ext>
            </p:extLst>
          </p:nvPr>
        </p:nvGraphicFramePr>
        <p:xfrm>
          <a:off x="1115617" y="1628800"/>
          <a:ext cx="7745809" cy="4444220"/>
        </p:xfrm>
        <a:graphic>
          <a:graphicData uri="http://schemas.openxmlformats.org/drawingml/2006/table">
            <a:tbl>
              <a:tblPr/>
              <a:tblGrid>
                <a:gridCol w="405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5926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19067,1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17054,7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16962,1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04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из них: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5926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Налоговые и неналоговые доходы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12875,9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13504,3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13669,8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926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Безвозмездные поступления из них: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6191,2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3550,4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3292,3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926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Расходы, всего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19067,1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17054,7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16962,1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524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0746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55575" y="-110901"/>
            <a:ext cx="8832850" cy="854075"/>
            <a:chOff x="73" y="88"/>
            <a:chExt cx="5564" cy="538"/>
          </a:xfrm>
        </p:grpSpPr>
        <p:pic>
          <p:nvPicPr>
            <p:cNvPr id="25601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88"/>
              <a:ext cx="5564" cy="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2" name="Text Box 2"/>
            <p:cNvSpPr txBox="1">
              <a:spLocks noChangeArrowheads="1"/>
            </p:cNvSpPr>
            <p:nvPr/>
          </p:nvSpPr>
          <p:spPr bwMode="auto">
            <a:xfrm>
              <a:off x="133" y="184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/>
              <a:r>
                <a:rPr lang="ru-RU" sz="3600"/>
                <a:t>Структура доходов бюджета</a:t>
              </a:r>
            </a:p>
          </p:txBody>
        </p:sp>
      </p:grpSp>
      <p:sp>
        <p:nvSpPr>
          <p:cNvPr id="103050" name="Control 1674"/>
          <p:cNvSpPr>
            <a:spLocks noRot="1" noChangeArrowheads="1" noChangeShapeType="1" noTextEdit="1"/>
          </p:cNvSpPr>
          <p:nvPr/>
        </p:nvSpPr>
        <p:spPr bwMode="auto">
          <a:xfrm>
            <a:off x="7534275" y="2984500"/>
            <a:ext cx="2305050" cy="1657350"/>
          </a:xfrm>
          <a:prstGeom prst="rect">
            <a:avLst/>
          </a:prstGeom>
          <a:noFill/>
          <a:ln w="1"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49" name="Control 1673"/>
          <p:cNvSpPr>
            <a:spLocks noRot="1" noChangeArrowheads="1" noChangeShapeType="1" noTextEdit="1"/>
          </p:cNvSpPr>
          <p:nvPr/>
        </p:nvSpPr>
        <p:spPr bwMode="auto">
          <a:xfrm>
            <a:off x="7543800" y="1165225"/>
            <a:ext cx="2286000" cy="1819275"/>
          </a:xfrm>
          <a:prstGeom prst="rect">
            <a:avLst/>
          </a:prstGeom>
          <a:noFill/>
          <a:ln w="1"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01" name="Control 2225"/>
          <p:cNvSpPr>
            <a:spLocks noRot="1" noChangeArrowheads="1" noChangeShapeType="1" noTextEdit="1"/>
          </p:cNvSpPr>
          <p:nvPr/>
        </p:nvSpPr>
        <p:spPr bwMode="auto">
          <a:xfrm>
            <a:off x="7642225" y="3738563"/>
            <a:ext cx="2305050" cy="1657350"/>
          </a:xfrm>
          <a:prstGeom prst="rect">
            <a:avLst/>
          </a:prstGeom>
          <a:noFill/>
          <a:ln w="1"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02" name="Control 2226"/>
          <p:cNvSpPr>
            <a:spLocks noRot="1" noChangeArrowheads="1" noChangeShapeType="1" noTextEdit="1"/>
          </p:cNvSpPr>
          <p:nvPr/>
        </p:nvSpPr>
        <p:spPr bwMode="auto">
          <a:xfrm>
            <a:off x="7632700" y="1400175"/>
            <a:ext cx="2286000" cy="1819275"/>
          </a:xfrm>
          <a:prstGeom prst="rect">
            <a:avLst/>
          </a:prstGeom>
          <a:noFill/>
          <a:ln w="1"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4126" name="Group 27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03789"/>
              </p:ext>
            </p:extLst>
          </p:nvPr>
        </p:nvGraphicFramePr>
        <p:xfrm>
          <a:off x="1004092" y="803563"/>
          <a:ext cx="7849692" cy="5928623"/>
        </p:xfrm>
        <a:graphic>
          <a:graphicData uri="http://schemas.openxmlformats.org/drawingml/2006/table">
            <a:tbl>
              <a:tblPr/>
              <a:tblGrid>
                <a:gridCol w="172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4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12875,9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68,00%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13504,3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13669,8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6191,2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32,00%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3550,4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3292,3</a:t>
                      </a:r>
                    </a:p>
                  </a:txBody>
                  <a:tcPr marL="9525" marR="857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8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19067,1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17054,7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16962,1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12875,9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13504,4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13669,8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3837,9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2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Единый сельскохозяйственный налог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1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4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8441,8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8441,8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8441,8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87383101"/>
              </p:ext>
            </p:extLst>
          </p:nvPr>
        </p:nvGraphicFramePr>
        <p:xfrm>
          <a:off x="6080998" y="973138"/>
          <a:ext cx="3063002" cy="22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369095341"/>
              </p:ext>
            </p:extLst>
          </p:nvPr>
        </p:nvGraphicFramePr>
        <p:xfrm>
          <a:off x="6000760" y="3331939"/>
          <a:ext cx="2817520" cy="352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99625" y="-75584"/>
            <a:ext cx="8832850" cy="854075"/>
            <a:chOff x="73" y="88"/>
            <a:chExt cx="5564" cy="538"/>
          </a:xfrm>
        </p:grpSpPr>
        <p:pic>
          <p:nvPicPr>
            <p:cNvPr id="104453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88"/>
              <a:ext cx="5564" cy="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54" name="Text Box 6"/>
            <p:cNvSpPr txBox="1">
              <a:spLocks noChangeArrowheads="1"/>
            </p:cNvSpPr>
            <p:nvPr/>
          </p:nvSpPr>
          <p:spPr bwMode="auto">
            <a:xfrm>
              <a:off x="133" y="184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/>
              <a:r>
                <a:rPr lang="ru-RU" sz="3600"/>
                <a:t>Структура доходов бюджета</a:t>
              </a:r>
            </a:p>
          </p:txBody>
        </p:sp>
      </p:grpSp>
      <p:sp>
        <p:nvSpPr>
          <p:cNvPr id="104456" name="Control 8"/>
          <p:cNvSpPr>
            <a:spLocks noRot="1" noChangeArrowheads="1" noChangeShapeType="1" noTextEdit="1"/>
          </p:cNvSpPr>
          <p:nvPr/>
        </p:nvSpPr>
        <p:spPr bwMode="auto">
          <a:xfrm>
            <a:off x="7059613" y="1328738"/>
            <a:ext cx="2257425" cy="2066925"/>
          </a:xfrm>
          <a:prstGeom prst="rect">
            <a:avLst/>
          </a:prstGeom>
          <a:noFill/>
          <a:ln w="1"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55" name="Control 7"/>
          <p:cNvSpPr>
            <a:spLocks noRot="1" noChangeArrowheads="1" noChangeShapeType="1" noTextEdit="1"/>
          </p:cNvSpPr>
          <p:nvPr/>
        </p:nvSpPr>
        <p:spPr bwMode="auto">
          <a:xfrm>
            <a:off x="6992938" y="4224338"/>
            <a:ext cx="2333625" cy="1104900"/>
          </a:xfrm>
          <a:prstGeom prst="rect">
            <a:avLst/>
          </a:prstGeom>
          <a:noFill/>
          <a:ln w="1"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41" name="Control 493"/>
          <p:cNvSpPr>
            <a:spLocks noRot="1" noChangeArrowheads="1" noChangeShapeType="1" noTextEdit="1"/>
          </p:cNvSpPr>
          <p:nvPr/>
        </p:nvSpPr>
        <p:spPr bwMode="auto">
          <a:xfrm>
            <a:off x="7037388" y="1682750"/>
            <a:ext cx="2257425" cy="2066925"/>
          </a:xfrm>
          <a:prstGeom prst="rect">
            <a:avLst/>
          </a:prstGeom>
          <a:noFill/>
          <a:ln w="1"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40" name="Control 492"/>
          <p:cNvSpPr>
            <a:spLocks noRot="1" noChangeArrowheads="1" noChangeShapeType="1" noTextEdit="1"/>
          </p:cNvSpPr>
          <p:nvPr/>
        </p:nvSpPr>
        <p:spPr bwMode="auto">
          <a:xfrm>
            <a:off x="6970713" y="4575175"/>
            <a:ext cx="2333625" cy="1104900"/>
          </a:xfrm>
          <a:prstGeom prst="rect">
            <a:avLst/>
          </a:prstGeom>
          <a:noFill/>
          <a:ln w="1"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85719603"/>
              </p:ext>
            </p:extLst>
          </p:nvPr>
        </p:nvGraphicFramePr>
        <p:xfrm>
          <a:off x="6970713" y="1772816"/>
          <a:ext cx="201622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706529526"/>
              </p:ext>
            </p:extLst>
          </p:nvPr>
        </p:nvGraphicFramePr>
        <p:xfrm>
          <a:off x="6912288" y="3609901"/>
          <a:ext cx="2135982" cy="156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1F18955-8A49-4891-8EFC-0CF061AF0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509040"/>
              </p:ext>
            </p:extLst>
          </p:nvPr>
        </p:nvGraphicFramePr>
        <p:xfrm>
          <a:off x="932038" y="1804829"/>
          <a:ext cx="7992892" cy="3748995"/>
        </p:xfrm>
        <a:graphic>
          <a:graphicData uri="http://schemas.openxmlformats.org/drawingml/2006/table">
            <a:tbl>
              <a:tblPr/>
              <a:tblGrid>
                <a:gridCol w="1911770">
                  <a:extLst>
                    <a:ext uri="{9D8B030D-6E8A-4147-A177-3AD203B41FA5}">
                      <a16:colId xmlns:a16="http://schemas.microsoft.com/office/drawing/2014/main" val="128176344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850735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63077688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1128618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763492748"/>
                    </a:ext>
                  </a:extLst>
                </a:gridCol>
                <a:gridCol w="2984778">
                  <a:extLst>
                    <a:ext uri="{9D8B030D-6E8A-4147-A177-3AD203B41FA5}">
                      <a16:colId xmlns:a16="http://schemas.microsoft.com/office/drawing/2014/main" val="2930890564"/>
                    </a:ext>
                  </a:extLst>
                </a:gridCol>
              </a:tblGrid>
              <a:tr h="250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6191,3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3550,4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3292,3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1365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189491"/>
                  </a:ext>
                </a:extLst>
              </a:tr>
              <a:tr h="73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3806,4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3045,1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573416"/>
                  </a:ext>
                </a:extLst>
              </a:tr>
              <a:tr h="8304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3249"/>
                  </a:ext>
                </a:extLst>
              </a:tr>
              <a:tr h="859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 и муниципальных образований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5773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400953"/>
                  </a:ext>
                </a:extLst>
              </a:tr>
            </a:tbl>
          </a:graphicData>
        </a:graphic>
      </p:graphicFrame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694AB7B4-31F7-4004-9382-CC34BB06D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733439"/>
              </p:ext>
            </p:extLst>
          </p:nvPr>
        </p:nvGraphicFramePr>
        <p:xfrm>
          <a:off x="6876256" y="1804829"/>
          <a:ext cx="2048670" cy="3370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694AB7B4-31F7-4004-9382-CC34BB06D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79102"/>
              </p:ext>
            </p:extLst>
          </p:nvPr>
        </p:nvGraphicFramePr>
        <p:xfrm>
          <a:off x="6109546" y="2204863"/>
          <a:ext cx="2812652" cy="300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6B3FABB-89BA-4C24-9987-3B52DD8FE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993283"/>
              </p:ext>
            </p:extLst>
          </p:nvPr>
        </p:nvGraphicFramePr>
        <p:xfrm>
          <a:off x="932038" y="1530509"/>
          <a:ext cx="5008114" cy="274320"/>
        </p:xfrm>
        <a:graphic>
          <a:graphicData uri="http://schemas.openxmlformats.org/drawingml/2006/table">
            <a:tbl>
              <a:tblPr/>
              <a:tblGrid>
                <a:gridCol w="1911770">
                  <a:extLst>
                    <a:ext uri="{9D8B030D-6E8A-4147-A177-3AD203B41FA5}">
                      <a16:colId xmlns:a16="http://schemas.microsoft.com/office/drawing/2014/main" val="95289156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1178549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22079073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653330327"/>
                    </a:ext>
                  </a:extLst>
                </a:gridCol>
              </a:tblGrid>
              <a:tr h="2644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8030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bg2">
                <a:tint val="90000"/>
                <a:satMod val="92000"/>
                <a:lumMod val="0"/>
                <a:lumOff val="10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1D16D1DD-F426-45AE-A3E8-5790E9AF9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Скругленный прямоугольник 1">
            <a:extLst>
              <a:ext uri="{FF2B5EF4-FFF2-40B4-BE49-F238E27FC236}">
                <a16:creationId xmlns:a16="http://schemas.microsoft.com/office/drawing/2014/main" id="{CD026E01-FA61-42B7-8607-30E2CB60B6D6}"/>
              </a:ext>
            </a:extLst>
          </p:cNvPr>
          <p:cNvGrpSpPr>
            <a:grpSpLocks/>
          </p:cNvGrpSpPr>
          <p:nvPr/>
        </p:nvGrpSpPr>
        <p:grpSpPr bwMode="auto">
          <a:xfrm>
            <a:off x="107504" y="-99392"/>
            <a:ext cx="8880921" cy="854075"/>
            <a:chOff x="73" y="88"/>
            <a:chExt cx="5564" cy="538"/>
          </a:xfrm>
        </p:grpSpPr>
        <p:pic>
          <p:nvPicPr>
            <p:cNvPr id="5" name="Скругленный прямоугольник 1">
              <a:extLst>
                <a:ext uri="{FF2B5EF4-FFF2-40B4-BE49-F238E27FC236}">
                  <a16:creationId xmlns:a16="http://schemas.microsoft.com/office/drawing/2014/main" id="{D2352CC2-10B3-43D9-BAD3-D75F5DACAEF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88"/>
              <a:ext cx="5564" cy="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76086E44-6D7D-4DA7-BA17-E49801617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" y="184"/>
              <a:ext cx="5384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/>
              <a:r>
                <a:rPr lang="ru-RU" sz="2400" dirty="0"/>
                <a:t>Структура расходов бюджета в разрезе разделов классификации расходов в 2022 году</a:t>
              </a:r>
            </a:p>
          </p:txBody>
        </p:sp>
      </p:grp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7A39A8AD-6B36-4BF9-91BC-1B7A17E799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730495"/>
              </p:ext>
            </p:extLst>
          </p:nvPr>
        </p:nvGraphicFramePr>
        <p:xfrm>
          <a:off x="683568" y="854075"/>
          <a:ext cx="7850832" cy="545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161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7E123-4D5A-4665-B08E-CB0BD2917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06333"/>
            <a:ext cx="7202760" cy="128089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normalizeH="0" baseline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ЧТО ТАКОЕ ПРОГРАММНЫЙ БЮДЖЕТ</a:t>
            </a:r>
            <a:br>
              <a:rPr kumimoji="0" lang="ru-RU" sz="3600" b="1" i="0" u="none" strike="noStrike" normalizeH="0" baseline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</a:br>
            <a:endParaRPr lang="ru-RU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3A822-5FA1-4B47-9B8B-848483460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340768"/>
            <a:ext cx="7346776" cy="3777622"/>
          </a:xfrm>
        </p:spPr>
        <p:txBody>
          <a:bodyPr>
            <a:normAutofit lnSpcReduction="10000"/>
          </a:bodyPr>
          <a:lstStyle/>
          <a:p>
            <a:pPr marL="0" marR="0" lvl="0" indent="0" algn="just" defTabSz="449263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  Программный бюджет отличается от традиционного тем, что все или почти все расходы включены в программы и каждая программа своей целью прямо увязана с тем или иным стратегическим итогом деятельности органа местного самоуправления.</a:t>
            </a:r>
          </a:p>
          <a:p>
            <a:pPr marL="0" marR="0" lvl="0" indent="0" algn="just" defTabSz="449263" rtl="0" eaLnBrk="1" fontAlgn="base" latinLnBrk="0" hangingPunct="1">
              <a:lnSpc>
                <a:spcPct val="111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   Программное бюджетирование представляет собой методологию планирования, исполнения и контроля за исполнением бюджета района, обеспечивающую взаимосвязь процесса распределения муниципальных расходов с результатами от реализации программ, разрабатываемых на основе стратегических целей, с учетом приоритетов муниципальной политики, общественной значимости ожидаемых и конечных результатов использования бюджетных средств.</a:t>
            </a:r>
          </a:p>
          <a:p>
            <a:endParaRPr lang="ru-RU" dirty="0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278F9D6A-4713-43F0-A8B0-C2A32D464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363" y="4608625"/>
            <a:ext cx="2160588" cy="1512888"/>
          </a:xfrm>
          <a:prstGeom prst="ellipse">
            <a:avLst/>
          </a:prstGeom>
          <a:solidFill>
            <a:srgbClr val="72A37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Осуществление</a:t>
            </a:r>
            <a:b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бюджетных расходов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посредствам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финансирования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муниципальных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программ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47EA7F9C-B281-4722-AC0F-E25A36CA9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218" y="4583550"/>
            <a:ext cx="2087563" cy="1584325"/>
          </a:xfrm>
          <a:prstGeom prst="ellipse">
            <a:avLst/>
          </a:prstGeom>
          <a:solidFill>
            <a:srgbClr val="72A37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Взаимосвязь</a:t>
            </a:r>
            <a:b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бюджетных расходов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с результатами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реализации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муниципальных</a:t>
            </a:r>
            <a:b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программ</a:t>
            </a:r>
            <a:b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0945F2A6-8F67-4186-92DE-1C32B8403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4149" y="4538776"/>
            <a:ext cx="2303463" cy="1582737"/>
          </a:xfrm>
          <a:prstGeom prst="ellipse">
            <a:avLst/>
          </a:prstGeom>
          <a:solidFill>
            <a:srgbClr val="72A376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t>Повышение качества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t>бюджетного планирования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t>и исполнения </a:t>
            </a:r>
          </a:p>
          <a:p>
            <a:pPr algn="ctr" eaLnBrk="1" hangingPunct="1">
              <a:lnSpc>
                <a:spcPct val="100000"/>
              </a:lnSpc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</a:rPr>
              <a:t>бюджета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2084041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041400" y="152400"/>
            <a:ext cx="7907338" cy="768350"/>
            <a:chOff x="73" y="96"/>
            <a:chExt cx="5564" cy="484"/>
          </a:xfrm>
        </p:grpSpPr>
        <p:pic>
          <p:nvPicPr>
            <p:cNvPr id="26625" name="Скругленный прямоугольни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96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133" y="139"/>
              <a:ext cx="5449" cy="3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/>
              <a:r>
                <a:rPr lang="ru-RU" sz="2400" dirty="0"/>
                <a:t>Структура расходов по программному принципу</a:t>
              </a:r>
            </a:p>
          </p:txBody>
        </p:sp>
      </p:grpSp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0B985AD4-D422-4D71-97E8-481DFBE28B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948344"/>
              </p:ext>
            </p:extLst>
          </p:nvPr>
        </p:nvGraphicFramePr>
        <p:xfrm>
          <a:off x="1126670" y="920750"/>
          <a:ext cx="7743905" cy="5604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кругленный прямоугольник 1">
            <a:extLst>
              <a:ext uri="{FF2B5EF4-FFF2-40B4-BE49-F238E27FC236}">
                <a16:creationId xmlns:a16="http://schemas.microsoft.com/office/drawing/2014/main" id="{346CDB46-D2F7-4025-BB99-A5E661E840D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52400"/>
            <a:ext cx="7907338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5CEB12EA-1B7B-4550-85C8-35B818A0DDF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31640" y="250143"/>
            <a:ext cx="7488832" cy="572864"/>
          </a:xfrm>
          <a:prstGeom prst="rect">
            <a:avLst/>
          </a:prstGeom>
          <a:noFill/>
          <a:ln>
            <a:noFill/>
          </a:ln>
        </p:spPr>
        <p:txBody>
          <a:bodyPr lIns="91431" tIns="45715" rIns="91431" bIns="45715" anchor="ctr">
            <a:normAutofit fontScale="90000"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sz="2400" dirty="0"/>
              <a:t>Структура расходов в рамках муниципальных программ</a:t>
            </a:r>
          </a:p>
        </p:txBody>
      </p:sp>
      <p:graphicFrame>
        <p:nvGraphicFramePr>
          <p:cNvPr id="100" name="Мои активы" descr="Трехмерная круговая диаграмма, показывающая деление активов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784338"/>
              </p:ext>
            </p:extLst>
          </p:nvPr>
        </p:nvGraphicFramePr>
        <p:xfrm>
          <a:off x="179512" y="1219200"/>
          <a:ext cx="8964488" cy="559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41924FF-495C-4BC9-B9F4-A10080884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475754"/>
              </p:ext>
            </p:extLst>
          </p:nvPr>
        </p:nvGraphicFramePr>
        <p:xfrm>
          <a:off x="179512" y="1219200"/>
          <a:ext cx="8964486" cy="5594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20280">
                  <a:extLst>
                    <a:ext uri="{9D8B030D-6E8A-4147-A177-3AD203B41FA5}">
                      <a16:colId xmlns:a16="http://schemas.microsoft.com/office/drawing/2014/main" val="369103238"/>
                    </a:ext>
                  </a:extLst>
                </a:gridCol>
                <a:gridCol w="1588324">
                  <a:extLst>
                    <a:ext uri="{9D8B030D-6E8A-4147-A177-3AD203B41FA5}">
                      <a16:colId xmlns:a16="http://schemas.microsoft.com/office/drawing/2014/main" val="3939455367"/>
                    </a:ext>
                  </a:extLst>
                </a:gridCol>
                <a:gridCol w="1627941">
                  <a:extLst>
                    <a:ext uri="{9D8B030D-6E8A-4147-A177-3AD203B41FA5}">
                      <a16:colId xmlns:a16="http://schemas.microsoft.com/office/drawing/2014/main" val="1931010911"/>
                    </a:ext>
                  </a:extLst>
                </a:gridCol>
                <a:gridCol w="1627941">
                  <a:extLst>
                    <a:ext uri="{9D8B030D-6E8A-4147-A177-3AD203B41FA5}">
                      <a16:colId xmlns:a16="http://schemas.microsoft.com/office/drawing/2014/main" val="965737850"/>
                    </a:ext>
                  </a:extLst>
                </a:gridCol>
              </a:tblGrid>
              <a:tr h="269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 </a:t>
                      </a:r>
                      <a:endParaRPr lang="ru-RU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1" i="0" u="sng" strike="noStrike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1" i="0" u="sng" strike="noStrike" dirty="0">
                        <a:solidFill>
                          <a:srgbClr val="0D0D0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8" marR="7948" marT="7948" marB="0" anchor="ctr"/>
                </a:tc>
                <a:extLst>
                  <a:ext uri="{0D108BD9-81ED-4DB2-BD59-A6C34878D82A}">
                    <a16:rowId xmlns:a16="http://schemas.microsoft.com/office/drawing/2014/main" val="363196271"/>
                  </a:ext>
                </a:extLst>
              </a:tr>
              <a:tr h="532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МП «Управление муниципальным имуществом и земельными ресурсами»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100 000,00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100 000,00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100 000,00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extLst>
                  <a:ext uri="{0D108BD9-81ED-4DB2-BD59-A6C34878D82A}">
                    <a16:rowId xmlns:a16="http://schemas.microsoft.com/office/drawing/2014/main" val="4268065428"/>
                  </a:ext>
                </a:extLst>
              </a:tr>
              <a:tr h="532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9966"/>
                          </a:solidFill>
                          <a:effectLst/>
                        </a:rPr>
                        <a:t>МП «Профилактика правонарушений» </a:t>
                      </a:r>
                      <a:endParaRPr lang="ru-RU" sz="1200" b="1" i="0" u="none" strike="noStrike" dirty="0">
                        <a:solidFill>
                          <a:srgbClr val="FF99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2 000,00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2 000,00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2 000,00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extLst>
                  <a:ext uri="{0D108BD9-81ED-4DB2-BD59-A6C34878D82A}">
                    <a16:rowId xmlns:a16="http://schemas.microsoft.com/office/drawing/2014/main" val="952467446"/>
                  </a:ext>
                </a:extLst>
              </a:tr>
              <a:tr h="1065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МП 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331 500,00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331 500,00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331 500,00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extLst>
                  <a:ext uri="{0D108BD9-81ED-4DB2-BD59-A6C34878D82A}">
                    <a16:rowId xmlns:a16="http://schemas.microsoft.com/office/drawing/2014/main" val="723127840"/>
                  </a:ext>
                </a:extLst>
              </a:tr>
              <a:tr h="77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МП «Обеспечение доступным и комфортным жильем и коммунальными услугами граждан»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5 200 000,00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5 200 000,00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5 200 000,00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extLst>
                  <a:ext uri="{0D108BD9-81ED-4DB2-BD59-A6C34878D82A}">
                    <a16:rowId xmlns:a16="http://schemas.microsoft.com/office/drawing/2014/main" val="113050094"/>
                  </a:ext>
                </a:extLst>
              </a:tr>
              <a:tr h="532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МП «Формирование современной городской среды»</a:t>
                      </a:r>
                      <a:endParaRPr lang="ru-RU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2 384 862,00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extLst>
                  <a:ext uri="{0D108BD9-81ED-4DB2-BD59-A6C34878D82A}">
                    <a16:rowId xmlns:a16="http://schemas.microsoft.com/office/drawing/2014/main" val="4164599110"/>
                  </a:ext>
                </a:extLst>
              </a:tr>
              <a:tr h="269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2D050"/>
                          </a:solidFill>
                          <a:effectLst/>
                        </a:rPr>
                        <a:t>МП «Социальная поддержка граждан»</a:t>
                      </a:r>
                      <a:endParaRPr lang="ru-RU" sz="1200" b="1" i="0" u="none" strike="noStrike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327 507,12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327 507,12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327 507,12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extLst>
                  <a:ext uri="{0D108BD9-81ED-4DB2-BD59-A6C34878D82A}">
                    <a16:rowId xmlns:a16="http://schemas.microsoft.com/office/drawing/2014/main" val="3825559340"/>
                  </a:ext>
                </a:extLst>
              </a:tr>
              <a:tr h="10657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CC99"/>
                          </a:solidFill>
                          <a:effectLst/>
                        </a:rPr>
                        <a:t>МП «Повышение эффективности работы с молодежью, организация отдыха и оздоровления детей, молодежи, развитие физической культуры и спорта»</a:t>
                      </a:r>
                      <a:endParaRPr lang="ru-RU" sz="1200" b="1" i="0" u="none" strike="noStrike" dirty="0">
                        <a:solidFill>
                          <a:srgbClr val="00CC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10 000,00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10 000,00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10 000,00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extLst>
                  <a:ext uri="{0D108BD9-81ED-4DB2-BD59-A6C34878D82A}">
                    <a16:rowId xmlns:a16="http://schemas.microsoft.com/office/drawing/2014/main" val="23013587"/>
                  </a:ext>
                </a:extLst>
              </a:tr>
              <a:tr h="5461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МП «Энергосбережение и повышение энергетической эффективности»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60 000,00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</a:rPr>
                        <a:t>60 000,00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60 000,00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48" marR="7948" marT="7948" marB="0" anchor="ctr"/>
                </a:tc>
                <a:extLst>
                  <a:ext uri="{0D108BD9-81ED-4DB2-BD59-A6C34878D82A}">
                    <a16:rowId xmlns:a16="http://schemas.microsoft.com/office/drawing/2014/main" val="3384190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371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ои активы" descr="Трехмерная круговая диаграмма, показывающая деление активов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921297"/>
              </p:ext>
            </p:extLst>
          </p:nvPr>
        </p:nvGraphicFramePr>
        <p:xfrm>
          <a:off x="179512" y="1219200"/>
          <a:ext cx="8964488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Скругленный прямоугольник 1">
            <a:extLst>
              <a:ext uri="{FF2B5EF4-FFF2-40B4-BE49-F238E27FC236}">
                <a16:creationId xmlns:a16="http://schemas.microsoft.com/office/drawing/2014/main" id="{E9405E95-67EB-4126-A05E-812835F197B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03" y="10100"/>
            <a:ext cx="7907338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EF04F5-1662-4B9A-B39B-14B3F674B27F}"/>
              </a:ext>
            </a:extLst>
          </p:cNvPr>
          <p:cNvSpPr txBox="1"/>
          <p:nvPr/>
        </p:nvSpPr>
        <p:spPr>
          <a:xfrm>
            <a:off x="1547664" y="209609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Структура расходов в рамках муниципальных программ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257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>
            <a:extLst>
              <a:ext uri="{FF2B5EF4-FFF2-40B4-BE49-F238E27FC236}">
                <a16:creationId xmlns:a16="http://schemas.microsoft.com/office/drawing/2014/main" id="{935C950D-1593-4CC1-A337-EB3136919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268760"/>
            <a:ext cx="8568952" cy="4968552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800" b="1" u="sng" dirty="0">
                <a:latin typeface="Times New Roman" panose="02020603050405020304" pitchFamily="18" charset="0"/>
              </a:rPr>
              <a:t>КОНТАКТНАЯ ИНФОРМАЦИЯ</a:t>
            </a:r>
            <a:r>
              <a:rPr lang="ru-RU" altLang="ru-RU" sz="28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400" b="1" dirty="0">
                <a:latin typeface="Times New Roman" panose="02020603050405020304" pitchFamily="18" charset="0"/>
              </a:rPr>
              <a:t>АДМИНИСТРАЦИЯ ЩЕТИНСКОГО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400" b="1" dirty="0">
                <a:latin typeface="Times New Roman" panose="02020603050405020304" pitchFamily="18" charset="0"/>
              </a:rPr>
              <a:t>СЕЛЬСОВЕТА КУРСКОГО РАЙОНА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400" b="1" dirty="0">
                <a:latin typeface="Times New Roman" panose="02020603050405020304" pitchFamily="18" charset="0"/>
              </a:rPr>
              <a:t>КУРСКОЙ ОБЛАСТИ.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400" b="1" dirty="0">
                <a:latin typeface="Times New Roman" panose="02020603050405020304" pitchFamily="18" charset="0"/>
              </a:rPr>
              <a:t>АДРЕС: КУРСКАЯ ОБЛАСТЬ,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400" b="1" dirty="0">
                <a:latin typeface="Times New Roman" panose="02020603050405020304" pitchFamily="18" charset="0"/>
              </a:rPr>
              <a:t>КУРСКИЙ РАЙОН, Д. ЩЕТИНКА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400" b="1" dirty="0">
                <a:latin typeface="Times New Roman" panose="02020603050405020304" pitchFamily="18" charset="0"/>
              </a:rPr>
              <a:t>ТЕЛЕФОН: 8(4712) 34-44-93.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400" b="1" dirty="0">
                <a:latin typeface="Times New Roman" panose="02020603050405020304" pitchFamily="18" charset="0"/>
              </a:rPr>
              <a:t>Адрес электронной почты: </a:t>
            </a:r>
            <a:r>
              <a:rPr lang="en-US" altLang="ru-RU" sz="2400" b="1" dirty="0">
                <a:latin typeface="Times New Roman" panose="02020603050405020304" pitchFamily="18" charset="0"/>
              </a:rPr>
              <a:t>admshetinka@mail.ru</a:t>
            </a:r>
            <a:endParaRPr lang="ru-RU" altLang="ru-RU" sz="24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400" b="1" dirty="0">
                <a:latin typeface="Times New Roman" panose="02020603050405020304" pitchFamily="18" charset="0"/>
              </a:rPr>
              <a:t>График работы: с </a:t>
            </a:r>
            <a:r>
              <a:rPr lang="en-US" altLang="ru-RU" sz="2400" b="1" dirty="0">
                <a:latin typeface="Times New Roman" panose="02020603050405020304" pitchFamily="18" charset="0"/>
              </a:rPr>
              <a:t>8</a:t>
            </a:r>
            <a:r>
              <a:rPr lang="ru-RU" altLang="ru-RU" sz="2400" b="1" dirty="0">
                <a:latin typeface="Times New Roman" panose="02020603050405020304" pitchFamily="18" charset="0"/>
              </a:rPr>
              <a:t>.00. до 1</a:t>
            </a:r>
            <a:r>
              <a:rPr lang="en-US" altLang="ru-RU" sz="2400" b="1">
                <a:latin typeface="Times New Roman" panose="02020603050405020304" pitchFamily="18" charset="0"/>
              </a:rPr>
              <a:t>6</a:t>
            </a:r>
            <a:r>
              <a:rPr lang="ru-RU" altLang="ru-RU" sz="2400" b="1">
                <a:latin typeface="Times New Roman" panose="02020603050405020304" pitchFamily="18" charset="0"/>
              </a:rPr>
              <a:t>.00</a:t>
            </a:r>
            <a:r>
              <a:rPr lang="ru-RU" altLang="ru-RU" sz="2400" b="1" dirty="0">
                <a:latin typeface="Times New Roman" panose="02020603050405020304" pitchFamily="18" charset="0"/>
              </a:rPr>
              <a:t>.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2400" b="1" dirty="0">
                <a:latin typeface="Times New Roman" panose="02020603050405020304" pitchFamily="18" charset="0"/>
              </a:rPr>
              <a:t>(выходные: суббота и воскресенье)</a:t>
            </a:r>
          </a:p>
        </p:txBody>
      </p:sp>
    </p:spTree>
    <p:extLst>
      <p:ext uri="{BB962C8B-B14F-4D97-AF65-F5344CB8AC3E}">
        <p14:creationId xmlns:p14="http://schemas.microsoft.com/office/powerpoint/2010/main" val="146709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>
            <a:extLst>
              <a:ext uri="{FF2B5EF4-FFF2-40B4-BE49-F238E27FC236}">
                <a16:creationId xmlns:a16="http://schemas.microsoft.com/office/drawing/2014/main" id="{7B314923-80E1-478E-826B-608FC2172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7"/>
          <p:cNvSpPr>
            <a:spLocks noGrp="1"/>
          </p:cNvSpPr>
          <p:nvPr>
            <p:ph idx="1"/>
          </p:nvPr>
        </p:nvSpPr>
        <p:spPr>
          <a:xfrm>
            <a:off x="1403648" y="333375"/>
            <a:ext cx="7199014" cy="6119961"/>
          </a:xfrm>
          <a:gradFill rotWithShape="1">
            <a:gsLst>
              <a:gs pos="0">
                <a:srgbClr val="CCECFF">
                  <a:alpha val="59000"/>
                </a:srgbClr>
              </a:gs>
              <a:gs pos="100000">
                <a:srgbClr val="FFCC66">
                  <a:alpha val="45000"/>
                </a:srgbClr>
              </a:gs>
            </a:gsLst>
            <a:lin ang="5400000" scaled="1"/>
          </a:gradFill>
        </p:spPr>
        <p:txBody>
          <a:bodyPr>
            <a:normAutofit lnSpcReduction="10000"/>
          </a:bodyPr>
          <a:lstStyle/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endParaRPr lang="ru-RU" b="1" dirty="0">
              <a:solidFill>
                <a:srgbClr val="CC0000"/>
              </a:solidFill>
            </a:endParaRPr>
          </a:p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r>
              <a:rPr lang="ru-RU" b="1" dirty="0">
                <a:solidFill>
                  <a:srgbClr val="CC0000"/>
                </a:solidFill>
                <a:latin typeface="Garamond" pitchFamily="18" charset="0"/>
              </a:rPr>
              <a:t>Уважаемые жители Щетинского сельсовета Курского района!</a:t>
            </a:r>
          </a:p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endParaRPr lang="ru-RU" sz="3200" b="1" dirty="0">
              <a:solidFill>
                <a:srgbClr val="FF0000"/>
              </a:solidFill>
              <a:latin typeface="Garamond" pitchFamily="18" charset="0"/>
            </a:endParaRPr>
          </a:p>
          <a:p>
            <a:pPr algn="just" eaLnBrk="1" hangingPunct="1">
              <a:buFont typeface="Georgia" panose="02040502050405020303" pitchFamily="18" charset="0"/>
              <a:buNone/>
            </a:pPr>
            <a:r>
              <a:rPr lang="ru-RU" sz="1800" dirty="0">
                <a:solidFill>
                  <a:srgbClr val="FF0000"/>
                </a:solidFill>
              </a:rPr>
              <a:t>         </a:t>
            </a:r>
            <a:r>
              <a:rPr lang="ru-RU" alt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Представляем вашему вниманию  бюджет Щетинского сельсовета Курского района Курской области на 2022 год и на плановый период 2023 и 2024 годов в рамках  «Бюджет для граждан». </a:t>
            </a:r>
          </a:p>
          <a:p>
            <a:pPr algn="just" eaLnBrk="1" hangingPunct="1">
              <a:buFont typeface="Georgia" panose="02040502050405020303" pitchFamily="18" charset="0"/>
              <a:buNone/>
            </a:pPr>
            <a:r>
              <a:rPr lang="ru-RU" alt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	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планирования бюджета Щетинского сельсовета Курского района Курской области на 2022 год и на плановый период 2023 и 2024 годов.</a:t>
            </a:r>
          </a:p>
          <a:p>
            <a:pPr algn="just" eaLnBrk="1" hangingPunct="1">
              <a:buFont typeface="Georgia" panose="02040502050405020303" pitchFamily="18" charset="0"/>
              <a:buNone/>
            </a:pPr>
            <a:r>
              <a:rPr lang="ru-RU" altLang="ru-RU" dirty="0">
                <a:latin typeface="Century Gothic" panose="020B0502020202020204" pitchFamily="34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многих заинтересует и  повысит уровень общественного участия граждан в бюджетном процессе МО «Щетинский сельсовет» Курского района Курской области. </a:t>
            </a:r>
          </a:p>
          <a:p>
            <a:pPr marL="0" indent="0" algn="just">
              <a:spcBef>
                <a:spcPct val="0"/>
              </a:spcBef>
              <a:buFont typeface="Wingdings 2" pitchFamily="18" charset="2"/>
              <a:buNone/>
            </a:pP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Прямоугольник 8"/>
          <p:cNvSpPr>
            <a:spLocks noChangeArrowheads="1"/>
          </p:cNvSpPr>
          <p:nvPr/>
        </p:nvSpPr>
        <p:spPr bwMode="auto">
          <a:xfrm>
            <a:off x="1187625" y="260648"/>
            <a:ext cx="756084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26397E"/>
                </a:solidFill>
              </a:rPr>
              <a:t>ОСНОВНЫЕ ПОНЯТИЯ</a:t>
            </a:r>
          </a:p>
        </p:txBody>
      </p:sp>
      <p:sp>
        <p:nvSpPr>
          <p:cNvPr id="10246" name="Прямоугольник 9"/>
          <p:cNvSpPr>
            <a:spLocks noChangeArrowheads="1"/>
          </p:cNvSpPr>
          <p:nvPr/>
        </p:nvSpPr>
        <p:spPr bwMode="auto">
          <a:xfrm>
            <a:off x="4071938" y="726604"/>
            <a:ext cx="507206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solidFill>
                  <a:srgbClr val="26397E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altLang="ru-RU" b="1" dirty="0">
              <a:solidFill>
                <a:srgbClr val="1F497D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9"/>
          <p:cNvSpPr>
            <a:spLocks noChangeArrowheads="1"/>
          </p:cNvSpPr>
          <p:nvPr/>
        </p:nvSpPr>
        <p:spPr bwMode="auto">
          <a:xfrm>
            <a:off x="1115616" y="2967367"/>
            <a:ext cx="4411812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26397E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altLang="ru-RU" b="1" dirty="0">
                <a:solidFill>
                  <a:srgbClr val="26397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поступающие в бюджет денежные средства(налоги юридических и физических лиц,  административные сборы и платежи , безвозмездные поступления)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4572000" y="5000625"/>
            <a:ext cx="4286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solidFill>
                  <a:srgbClr val="26397E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altLang="ru-RU" b="1" dirty="0">
                <a:solidFill>
                  <a:srgbClr val="26397E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AutoShape 12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0250" name="AutoShape 14" descr="Картинки по запросу фото дохо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0251" name="Picture 16" descr="http://makovka777.ru/wp-content/uploads/2012/04/ehkonomim-byudzh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646442"/>
            <a:ext cx="2786063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AutoShape 18" descr="data:image/jpeg;base64,/9j/4AAQSkZJRgABAQAAAQABAAD/2wCEAAkGBxQTEhQUExIWFhUXFxQYFxcYGBgdGBgcFxQXFxgYFxcYHCggGBolHBQUITEhJSkrLi4uFx8zODMsNygtLisBCgoKDg0OGxAQGiwkHCQsLCwsLSwsLCwsLCwsLCwsLCwsLCwsLCwsLCwsLCwsLCwsLCwsLCwsLCwsLCwsLCwsLP/AABEIAMABAAMBIgACEQEDEQH/xAAcAAABBQEBAQAAAAAAAAAAAAAGAAIDBAUHAQj/xAA9EAABAwIEAwYDBgUEAgMAAAABAAIDBBEFEiExBkFREyJhcYGRMkKhFFKxwdHhByNikvAzQ3KCFfEWU7L/xAAaAQACAwEBAAAAAAAAAAAAAAAAAQIEBQMG/8QAJxEAAgIBBAEEAgMBAAAAAAAAAAECEQMEEiExBRMiQVFhoTLh8JH/2gAMAwEAAhEDEQA/AO4pJJIASSSSAEkkkgBJJJIASSSV0AJJJeF1kAeqKW+4TpJLalePfppqgBkEt9FOoYXAi4ClBQB6kkkgBJJJIASSSSAEkkkgBJJJIAS8XqoY3V9lDI8bhpt58km6VjSt0CHE+K9tKYm/BGdT9536BZDxYJlEwga7p879Fj5Jucm2el02FY4pAtjzXRHtGbfMPzVSHFA4XWpiZuCDsgKObs3uZ0Oigo2uCxKbg+T6ySWc/Eug9/0VeXEHdfyW3Z5KjXLwNyon1bRzQ9NiAFtSb7WTWTE7iw6kosKN+OvaTbZWSULipbewN/LWyvQ1Ru0E7aXSsdGy99t0nvsLqnVVcVrF491CcWYABYnloE7DazQimzC6bHKcxB8x5LIgxRxvkhd/25+KcyWpfrlazTVFj2mjPmDgR7L2pc22rgFkzYZM/UzuaOjVHHwpFfvl7/8Ak4/gjkdR+WXJ8cp2DvytvzAN/wAFSZxK22WKKSTpYW+pWhTYFCz4Y2j0V+OEDb6I5C4IwG1Fa++WFkYPNxv9Ar+FUs7XEzTB9+QbYBall6ihOV/B6kkkmQEkkkgBJJJIASSSSAEkkkgBIb40m7jWfeNz5BEaC+Jpc0pv8osFw1EtsGWtHj35UYZcs2smU9XLZZMj7lZNnp4Ror1L7oLx2if2oLGk33sF0mlpGgXdqVI2UA6AKeNuLsrZ5qXCCvC8UZPG2SM3afoeYPin1T2uGUtLvBYeAYDDQtdaRxzb5jpp4cl7iXFUEQ1d9VrnmWbjQ61hZg9yvZGMGrz/AHLmmJfxJvpE0u8tvdDlRj9XMfiyD1JTCzsFVj8MY3H4BMpcfDnWc0AHnf8Ay64vJAf915J8Tda2BY/kPZSG7dg7p5oVCs7lRZOYBB2K0HVULObdL7boBwXGMtmuN2nY9P2Rjh1U1vIFp59EdMZYixVjj3GyO8mkD6qQ1Ep+GD+51vwU1I8BxZc9Rfa3griYmZPa1GcNcY2AjSwLvqbKcUL7gmZ5trYWAPmFZqWEjumxGylZtrumIrl5GriAOnNSkXUc7Be+XNdKJx+YWPRBIla5ekKM6eXNMq6kRtzOBPLQXPsECLAFk5Zja97vggd5uICko3TkkyhgbyDSSR5koEX0kkkAJJJJACSSSQAkkkkARVEmVpd0F1znE6m5JPMo5x+oayB5cbC1vU7LmmIEk5Wi5Wdrp00jY8VBO5MqTXebDf8ABIUrY9SczuvIeSvCn7GPX4nHUrLrJtFUhH5Zo581ukezVeirmo2WdLNey9DlMrmBU4zVT7uyA9N/cqmaBt7yOufE3K04mOAubHyULoi1+YDM0/Rap5tsa1rAwlguRupqUHLnLhbooSSxxeW2adLKyKdgsfl38ECskcwHvAAqhVU5N3lot0V2igc6Q9m0lp30sPS63KXhl8mlyB0aNfUpqLHRkYHipjIY8kxu+F3TwPgujYLiJZYO1afosynwSCAAPcAfujvP9gteCJ27IhGNO/Ke96MUiatdhdTVmQXPw+PJa0UocLtdcHayBTG0XdM58mW1ydGi/MN5rfw+qygFli0i4A29EU0uRKSfCN7MvQVUhqM1re3NTlMkPeARZRx0rQbi9+Zul5lOHqgDx98wFhlsbm+t/JePgJFi4+ie1MmqGN+JwHqEBySsFglmusybHIW8yfIfmVhV3HUcbi1sZNv6hZK0iccUpdIMGOT1zuLjid7xkg7t9QA5xI6bbroEEmZoPUDQ7oTsU8codkiSSSZASSS8KAFdeEqCpq2M+JwH4rGrMcJBDBYbXKq5tZixcSfP18nXHgnk6QLcZYqaibso9WxnlsXc1NhlLlZmf8SZJPHHpp6J9TPp7LJxaj18jbNyGJ44KKMjiCTVgHj+Sw6i5BWljhJDT0v9VnDorM2LbRRdCpY4LKwAvCocj4BsUrR8R0HU6JYZGS5zQC5vIomhwUOGYtuOrtAtKjpWnRgMh6MHdH/ZbO1fJ5zaDbMGe/ul1h0AuVuUvDrI2gvs0Dm46+yI6TBpTu5sI00YLu/uKg4kp/ssBkhhMklxd7u84C+9jumq6Q2qV0Q0sTbfy4nSf1O7jP1Ks1Ebm/6z3BvNkYyt/uOrkJH+IcrxkZAHO2uT+2ib2FbWutLM2MfdFyT5BdNiX8mVXnnJeyIYYsexpe1oow4m1yLZrDc67oRP8QKggtbThzti5wOnncaK7SUNVTx5IHSFmrtRrode7y2KsZxiEEkId2UwAJIFw7xI6KKnt6R0nic6bdfhGFVSVtWQJJQ0GwDW67rdjhqaOHKJ+4x2lzcknlbl5IFqIa6kOUxl3Qi5af0TYW1sws6UQi/eYL39QlKTl2Tx4oY37Tr3DPEYqCWEZZWgHQ7ja46eSKY8Qygkgny5+647wnws5jzIyo1DC5zydtNNPE6LRpeI56V/852dh1ILgbeIcPwUDsGNdx6GEtFO64++bJsXFc81gyF4J3ytuB6kbLRpZGPyyhrXXAIJAOh5LepKtrtAA3wSV/Z13wriIOPoquTd5A8b6aqSn4WfmJdKbHp+yKgkU9pH1ZfBhf8AxaEjvjNpZWaXh2mj+GFvqL/itRIp0R9SX2VWsDdALW6ABTMelK3npf8ALmFX7UN1JAHiUNpK2KnIukpErHmxoDRozePJY1dizj8TrDoNFnZ/J4sfXLLOLR5JvqgjqsVjZzzHoFjVmMvOxDB9fdDdTi4GjR6qrBTz1B7jSR15e6x8vkNRne2H6/1mlj0OPH7p/sv1eKtH9R/zmsSvxo2OuUf5zRbhvBHOd9/6W/meat8U8PQ/Y5GMja3Y7a6Hqp4/F5ZLdkdIHrsMWowVnHa7iE7RsLz15e6OaGpE0TX/ADWGYIexCnbGLACyH3Ys+IksNvDkrOPFHHxFF2V9sN8QALSOqxXgjdYzeNT88Vz1BUw4lZLezCLC67tNnCTRfzlRulWOcdF9Gn3TH40baNSaZzs61Bw/He8hdIertvYaLVY1rRoAAPQBDWJcSyXywwOuRcOfpp94Da3isp/EM0sUlOXRmVwIY/dhvyPj0K1jCCqtx2KNpPefbQ5RoPM7BZmJVNQ8lpcyBhAIdfMDm2BeNt1y6i4xqaIuilYRpYscbbbEHYp7+Jq2tNoYHO2Gbcd3a+zdE0hWbmLOdIx1O17Q/N3Xlo75HI2/EIVOO1dKckkZzA6Xv9CBqET4B/D+pke2WecDvaBp572zch5BGFREQQJGbbXHTS4PNAkjntO7FKxoIPZMsQCSRcE3PiUV8J8CPgc2Y1GaQ3tyb66n6rKqq6ppHlzh2kTjo4fD5EfKQnjjgk2hiLnHbW/sANUBQYmoLXFso2Ot+SCeLOF52ymencZGu1y/MPI8x4KdmH11Y8CQ9kHHY2zH0/VE9JBJTxBgc57R8xBN/cbJUxnKnYjXXLWxlo2Li2393KykZw9NIbzTXJ2awdfHZdMxig+1wPjY7s5PAXBty8lzKrkqqMlskZ8DqWHyI2KAC6KGop4Q3tTG1vwtL++70H5op4T4n7Zwil0ltcEfMBvp1C4+yvrJ/giyj7xFvq79Fo4Rh0kMglfKXPBuAL29TuUUCZ9C02IkaO1H1WlHIHC4tZcXw7iuq7X/AO651ZbXf5bahdBp8Rc0Mdkc0uF8rrXHgQoTyxxxcpPhEowc3SCrMq9TWsZ8RQ/U4y8jcNHgsSoxIDxPX91kajzMFxjRfw+PnL+QS1OOE/ALeJWJV4kN3EkrHdUySGzQT4BXaTAnO1kdlHQan3WY8mp1b4t/pGhHBhwK5f2VanFHHQaKxRYDPNqRlHV35BEVBRMi/wBKIX+8dXe5WrSF4N3G/h+i0MHhl3mf/Ctl8i0qxqjOw3hKJmr/AOY7x29kQRxBosAAPBescCLhOWziwY8aqEUjKyZZ5HcnZ4sHi+qyxZebj9FvXQRxlKe1tya0W9d/wS1EtuNnbR49+ZIA+IZNLBA9YdSi/FySheriWZF8nopqlRjOarjH9nCXH5jYeidFRuc4NaLucQGjqSbBan8TsO+zzQUw/wBqCMOPVzu84+6tQW4zs0tvAMMnJKuRXVfDqe62xTWGyhNpOh44Nqy/jPH4kAYxpcLNAYAQ3ujQjNc38lHhfD+IVjmuydk3cXG3iG7uPnZbeF/ZqWR0LYsjmm2Zw73oTyRD/wCZjiLXmVvdIIGbp4BadowxPhje1rZmNkygAucBc23KH8RxSWjlsYwID8Bb8FvHSwOqWIcVtc4iFhc4k+lydhzWjgZlLXipaCxwFmHUg8z4ckmMibxxHGLtzXcLEaWPgb6FVTi1bWkCGIhuwJ28gTp7K3iWGQQRmaGDMQe8N8vja2ylw/iKOQXzhpHU/geSQFrCcPkp2vbJIJC61xa7WEdPFQYu17Y81LGzMDd4HxEdW/olWcasYHDPnLhYm99PLYeaxafEamcjsWZRe4cb28deaALVBxey15AWub0336cipKzjt8hc2FjnudoTbV3S9tStarw+nmIMsTc2l3DTX0WLFjDKeR0Ri7IX7tuY635oAnwagrXSiZ5LA03ytFzbmLDQBEgr2vP8xoynmOXms2PH447O7YADax2v0B2WHjPGjHuAijubACw3tzI5lNgP4uwirE7ZIGdrGQA0MHeaOhHMImwPgR72tfUnLe5Mbd/VyrcHY48QuEvdcDca62/Jar8ZMlmB9gL2A0uCue/mi09O1j3roIm0lLSN7jBfazN7+J3WVile97MzWAZDa1yTa2qHMV4wgpf5bnXfvlA39ULYnx52jdJA0cw3f1XPPiWaDg+mc8WT05KXyEz69rnta6QAuNhcrepcDaNZHX8BsuHTYuZXFkLC9x8Lldy4ZfMaaLt2hsga0EDXYWBPjZUsHicOPmXuf5LeXyOWfC4CekwpgGlgPBXIqZg2F/ILCiq+z72luh2RA2a4HeG2wWpFKKqPBRlKT7Y2eEkd0AEdTv4aKrG0nVgvc/EfAaX8dx6eKvNPRpPmoKuoLRe4HLrY8ifBNkeSeBhbfYA208easBYRqSHd9wPLL6LQpJvkJ1tdviPJCFRccEL8YUBeBI0XIuD+qKLqKUXUMkFKLR0w5HjmpI4fiESwp6ck2AJJ2A3PkF3Gs4ZppTctIP8ASbKfDMBp4DeOMB33jqfdUlpXf4NWXkYtcLkFv4e8D9gRUVA/m/Iz7l+Z6uKFP4yYSftYltpIwWPi3QrtBesDjPBBVwZR8bO8zztqPVWfTShSM71pSybpHCMIwknUBbstLZuy1sAh/kuaRZ8biHDn6qOuaLFUJo3MFNKjaxHDaavYxwIzlt2kHvj0QnX8KRwOa6eYuBNg3a/qqH2WWMNm1Zr3CTZx/wCI3IRvhdXFiNOWSgZ2/EOY/qaeV1rUebKtFSxsbaJoAI3G/qVr43i8HeL22+442aW6DS3zDdCGIcN1kV2wvzt5HNlIHj1VSj4TLjeomLnc2Nvp5uP5IsKJqjikNdlhYZHdOovrpyHmtOs4Up5yHMcYnuAJaNr9LbLQwigp4gW5C29rObbTxdfVyVbF2Z1cCBrmB0I5HwQAPYfR0cMro7ZnsNi5/XwB280W005bbXKLgkjp59EOT09PXvLA/LUNbdrx8w21HNZs/Cld8LpWhg3dmNreSQBRxHjdO173B9ySTYAfh+qycKqo68ujkivGBdsn3T0BUeG8LQMAdI7tneOjfbn6ohbLGGO1LSLZWtaMvqeSABXFuEIIWPmfO4saNG2Htca2WRS10Qb/AC2Adbbn1RlPUgA5rZSNQdj4WQpWcE9s3t6CQAEm8Z2B6A8kAMxLiJjWEQwnMRqSe60+mrvMkIPgxueOVshlN2uBA/K3jsiWn4FrZP8AVkaweZcfYWRBgvAkMTgXDORzd+iTonGU6q+DcqqCHEadr3xkBwuLizmofov4YwB3ec5w6FdCiaAOgHssrE+JYYdL5ndB+iXIFjCcBhgb3GNaOZsPxXuJ8TwwC18xHsgPF+KZpeeRuvNDTJzI60YMhPPl+6LHQa/+fnrZmxRtIBcPa+t+i6/SuLWgaNAAHt4lc24Jw18IzSODSeQtf9UeUwB1DHOPInQe5/RCCjVbK08y7yUgJIsGADnfn7Ku3MBqWtH+cyvMzTzdJ7/hspCKM7shLe0bcAm9t2jy5hR0s4J7NpJdcWeRbK63Qa2PmtGohc9tgGstq07m/kNAoIHxhl3HLrYt2s7pYbpDNCkrA8HbM02cOh/QqXOsUVzX/wAyLdjddsr2X2BHMcloxy5gCL2Iv7pio9lNtV52yTnKhUks15fgovgdF/tEu2WZ9pS+0Jbh7QY44qGQTxPDbdqHCQ9Q0jKfPUrArW3C1/4lQl9M2Qf7ZJP/ABO/tZBmDYqHNLHnb4Seao6js1tHOlTBiL7XWOuxpA2zEn2zHU+QRdgeDSUPfLj2jxa5FgB/SN/dbdBUdlI1+UOA2HLa2nRRV1ZSx3eS8k65XEDU9SNXK25to64dBDFP3LcbeCY32n8uX4uTuvmh/F8JmpXl8V3xE3IOrmk7+YQ1/wCYc9+WnYXHlb8zyC6XRYkOzjbM7v5QHEfDfzUov7Kmu0q9S8S77OfVXFUpdljjBPqT7WUlPgNVUkGeTs2m1gdTr/Tew9Ub8Q07mRGSnY1x3NhqR4WQ9TYu2Vt81jzB/NdEzLao28L4ajpnuZC4duBY5r5nW1Ia4qpU1AlYYpLlrt+rehH1UEvF3ZgEyNc5o7rrAvb/ANkPR4jNUOy08ZNzq7l6lAh1THU0btf5sR2cNvXoVHHjksptDCSeup/JdE4Ywd0NO2OV+d2pPQX5BakNC1uwA8h+iBnO6Dg6onOaokLR90an35I/wrCo4IxHG0NaPr5lW5nsjF3uDR47+yGMX43jZ3YW5j1SAIpoWgXcQ0dShjFOJoIbhg7R30QfiuNyzXdJJYeeixY5zIcsLC89eSKJJs2cV4jmmvd2RvQFDf2/O7LC3tHdb6BE+GcDyTEOndcdLaeyLDwxDTsY7LlOYWytN3dW3G2iVjSAfC+C5pyHTvsOQtp7FH+B8KwxbBzz4An/APO26LcPwqMAFrQQRcG1/wAVqthAH+WToL+jHpaMt+GIN8yB+FytFlO47v8A7QB9TdTiRuwN/Aar0Ocdme5TENZTNHK56nU+5UrnW8FC+/zSAeDf8KaIxyYT4u/dAz37SPlufL9dlVnpi52Y5Wi2t9b22OlrEa+6tua7m4NHh+6iyt5Au8d/x0SApT1kUYuTmsLi9rDpYbcvol9vOjj8NyHDm030N/mChqadzT8Ldfg8Nb5L7dSPVQMkyuu5wdckZeoPI38rnzSJm8myMuLFU8Ply5WE91wvGfD7p8lpZUyL4BWva6J1jqDsVE2pRNXUbZGlrv8A0gitidC8sd6HkR1XGaa5OkakaMkgcCCAQdCDsQd7rmnEfCjoCXwgvi3LfmZ+oRy2oTZplBpSR0i3Fg3ifCdWwZIZA5m4zEhw/VZkXCYab1Epe77o0F/PmutzRgg30HVczxKjko3nNeWncTZw3Z5rrKNdFvR6rfLbkfAQ0eDRxMY5hYGEMcQRlDgT8IdzOiq4s+MyOzTlwF7RtbqOgve3qhXE+I2Wa0uLgwWYB0Oq8w+irKvSOPsoz8zrj2G5Ue+i+5Qw+6cuQv4Yx0Bwge4EuJy66jwVvG+D4piXNJjcdy3n6JcLcHx0x7QkyS/fd+Q5IsDNPDqukVRharJHJlco9MBcL/h9Aw3eXSH+rb2CMKPDmsADWgAcgNFUxTiCCAd52Z3Qbfug/FeOZZe7EMjfD9lMrB7W4hDALySAW5A6oRxTjw6tgZbxQJW14BvK+56XufRNgp6mo/0Y8g07zv8ANEh0W8SxV79ZpPcqlT9pKbQRk/1OGnsiHDOCGkF0jw490XF3kE7aDRdEw3Cg0WZA46bmzR56oJbTnuE/w+MhDqiQuP3eXoEfYHwpFCO4z7o/H9URUtJJcXaxo56km/hoFaZQG1nSE3BGlhuBsnQWVYKC3JWoqEB2bnr7FWoog0AA3t13T3A20TohZnNpWx6ZyBc2aPc25qYRN5MJ8T+6oYlljcJDK9zxYNZu2/MWaLi40uVpsdmAdnFiLi3Q+JQMQa7+lo8NUwtbzcXH/Oid3fF3uU8F3JoHmfyCAGNFvhZ76fuvHg/M63lp+Kc8fef+SjaW/K0u8f3KQxgDeTS4/wCdV6Q7waPf6p5LjzA8tSqj5mXtcvPQa/QaIGMqIWPBa67r9NSD1HJZ3Zm5uwZwdee4+PwByrWLpDo1oYOrtT/aP1VSupALPc+7m7A6Ajm3KEiSKkchsQ6xLra8mkc79NvZaeG1ZfdrxaRnxDkejh4FVqWivYtaRp8T9wPBo333K0oKUNJdu47uO+n4BCEyQhYfFscRi/mOyuHwHnfpbonY1xEyIWbZz/oP1K5/ieJPe7M92W/M/F5AbNRJqiWOLs9inKkc+6zYptVda5VC00HLAydokab7XamvgaRlyi3Tl7Ifjc+lfmY4OHO2ykquM4ebcp6WVwoW0TwcN0zH5mwRhx55Rf8AZapjDRdxAHj+iCsQ460tG3XqhfFselk1kkyjpfRFA5X2dCxXi6CG4b33IMxXiyefZ2VvQFB5xMONoml568lq4bw1U1Dh2gcG3FxsNUgXJTmr2A2uXu5gan1/dWKLCqypIDWiJnnd34aLo2B8DRRC5aNNyUYUdBGwDUDQbI5A55gH8NmtOZ73Emx0Gv8AcdSj+i4biAsWAi4NiL6jnbmteAAg5Gm42uLAqdrZCDYBugI52N9R7WUqCxtNSBgs1oA02FvJWmsVaWC9wZCNc2+oHTyupIpWi4BJsdfXkgVk+XxSsoDUOPwsProoy55+YDfQC6dioueiaXi9rhVHx6guLtSB0A6fVWGUzRy8UgoUlx8IF7bnb1sqGHxlndkDXPN3AtHd1PeADiS3U39VqObfwWLXwtZd0MbjM63eAJ2BtmPS1wgaNW7j0H1UUrwPif6Xsq9M5j2Ne6QkEXsTYDqLDopGSMHwMLvIfmUAeNlHyRud42t9XJzmyO5tb5Xcfc2CfeQ/K1vmbpfYyfje4+A0H0QMqzRRj/Udm8HG4P8A1Gn0TxMbWZGbePdb7b/RW2QNbsAFXqK6Nm7ggdjOwefifbwYLfU7+ydFSNbqBr1Orv7jqh7FON4ItM4v7n6IWruMpZtIY3u8bWCi5RRLazoNbi0cYJLroKx7jPlmyjX/ADxQ87DK6fU9wH1PuVNT8AOOrzc+Oqg8jfCJqK+TAruJS64jG/Pn/nqskzPcbuBPmV0iHgtjRr+Css4YjHyrk02dFJICqF5LQtemaTyRNFgzW7AKb7ABySUCbyF6dmlo4NDY9BqhLFOGHOzOIDTfQDb1XS30chBzSBtzyA090yTDY8uV5zX1N/orVFKzh9Rgrho1wGo13O9r2VnD+BBIBI8Okuba++x9B6rscVFE2xjhvrva3nqrUcMl/hYBpb8/y9kUFoB8F4TyAZYGt233RLT4O8DWQDyC1fspGrpbX5aAJARju3Lr2vufJOhORVjp4mhwc8vzWuN+fhtqVZY4X7sXkdgnRS6dyG2vgNP8Cnc15A1A3v8AlZMQxpkN7hrRbTrfxTCwfPIdbbH8PdemAX78hPgTZeXjBNmEkdAkB4xzBqGk3bfa+l9voFI17tLR2F+ZsnZ3EDK22puDy9k5jX/MR5AfqgCtTRSgkyFrr9LgDpud1bAPgFGKQcyT5lTtaBoEwGGIHfVSJJj5QNyAgQ9eWWXXcQwRfHI0eoWO/jHPpBBJJ5NNvc2Ci5JdklFsJ2UzBs0DW+y9kmaNyEK5sQm2YyEdXkk+wsns4Ue//Xqnu8GjKPpqlv8Aoe37NWs4hgjHeePcLEn4yLtIIXyeIabe5C1qPhemj1EQJ6u1P1WsyBo2AHkEXIftQEvOIz7NbED1Nz7BMHBD5NZ6h7vAaD2R3lXmVR2/Y9wL0XB1NHtGCep1WpHh7G7NA9FouamEJqKQWyoYh0TDGrZCY5qYWUnRqJ0auuaoXNSaGmUnMTCxXHMUbmJUS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10253" name="Picture 20" descr="http://www.elcode.ru/f/Operdost/2014/2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06" y="4509120"/>
            <a:ext cx="3252675" cy="17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6" descr="Картинки по запросу фото поступление доход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28" y="2276872"/>
            <a:ext cx="322103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0090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1403648" y="66676"/>
            <a:ext cx="7545090" cy="738188"/>
            <a:chOff x="73" y="42"/>
            <a:chExt cx="5564" cy="538"/>
          </a:xfrm>
        </p:grpSpPr>
        <p:pic>
          <p:nvPicPr>
            <p:cNvPr id="18433" name="Скругленный прямоугольник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42"/>
              <a:ext cx="5564" cy="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4" name="Text Box 2"/>
            <p:cNvSpPr txBox="1">
              <a:spLocks noChangeArrowheads="1"/>
            </p:cNvSpPr>
            <p:nvPr/>
          </p:nvSpPr>
          <p:spPr bwMode="auto">
            <a:xfrm>
              <a:off x="133" y="1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/>
              <a:r>
                <a:rPr lang="ru-RU" sz="2400" b="1"/>
                <a:t>Доходы бюджета</a:t>
              </a:r>
              <a:endParaRPr lang="ru-RU" sz="2400" b="1" i="1"/>
            </a:p>
          </p:txBody>
        </p:sp>
      </p:grpSp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3687251" y="981075"/>
            <a:ext cx="4339149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sz="1600" dirty="0">
                <a:solidFill>
                  <a:srgbClr val="CC0000"/>
                </a:solidFill>
              </a:rPr>
              <a:t>Поступающие в бюджет денежные средства являются </a:t>
            </a:r>
          </a:p>
          <a:p>
            <a:pPr algn="ctr"/>
            <a:r>
              <a:rPr lang="ru-RU" sz="1600" b="1" dirty="0">
                <a:solidFill>
                  <a:srgbClr val="CC0000"/>
                </a:solidFill>
              </a:rPr>
              <a:t>ДОХОДАМИ БЮДЖЕТА</a:t>
            </a:r>
            <a:endParaRPr lang="ru-RU" sz="1600" dirty="0">
              <a:solidFill>
                <a:srgbClr val="CC0000"/>
              </a:solidFill>
            </a:endParaRP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358155">
            <a:off x="3812381" y="1915992"/>
            <a:ext cx="223837" cy="1025525"/>
          </a:xfrm>
          <a:prstGeom prst="downArrow">
            <a:avLst>
              <a:gd name="adj1" fmla="val 50000"/>
              <a:gd name="adj2" fmla="val 63378"/>
            </a:avLst>
          </a:prstGeom>
          <a:solidFill>
            <a:srgbClr val="FFF0C9"/>
          </a:solidFill>
          <a:ln w="25400" algn="ctr">
            <a:solidFill>
              <a:srgbClr val="B07E00"/>
            </a:solidFill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низ 14"/>
          <p:cNvSpPr>
            <a:spLocks noChangeArrowheads="1"/>
          </p:cNvSpPr>
          <p:nvPr/>
        </p:nvSpPr>
        <p:spPr bwMode="auto">
          <a:xfrm rot="-2353301">
            <a:off x="7225176" y="1915717"/>
            <a:ext cx="223838" cy="1006475"/>
          </a:xfrm>
          <a:prstGeom prst="downArrow">
            <a:avLst>
              <a:gd name="adj1" fmla="val 50000"/>
              <a:gd name="adj2" fmla="val 50106"/>
            </a:avLst>
          </a:prstGeom>
          <a:solidFill>
            <a:srgbClr val="FFF0C9"/>
          </a:solidFill>
          <a:ln w="25400" algn="ctr">
            <a:solidFill>
              <a:srgbClr val="B07E00"/>
            </a:solidFill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трелка вниз 15"/>
          <p:cNvSpPr>
            <a:spLocks noChangeArrowheads="1"/>
          </p:cNvSpPr>
          <p:nvPr/>
        </p:nvSpPr>
        <p:spPr bwMode="auto">
          <a:xfrm>
            <a:off x="5508104" y="1959801"/>
            <a:ext cx="223838" cy="936625"/>
          </a:xfrm>
          <a:prstGeom prst="downArrow">
            <a:avLst>
              <a:gd name="adj1" fmla="val 50000"/>
              <a:gd name="adj2" fmla="val 72084"/>
            </a:avLst>
          </a:prstGeom>
          <a:solidFill>
            <a:srgbClr val="FFF0C9"/>
          </a:solidFill>
          <a:ln w="25400" algn="ctr">
            <a:solidFill>
              <a:srgbClr val="B07E00"/>
            </a:solidFill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1187450" y="2997200"/>
            <a:ext cx="2232025" cy="3384550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 algn="ctr">
            <a:solidFill>
              <a:srgbClr val="B07E00"/>
            </a:solidFill>
            <a:round/>
            <a:headEnd/>
            <a:tailEnd/>
          </a:ln>
        </p:spPr>
        <p:txBody>
          <a:bodyPr lIns="91431" tIns="45715" rIns="91431" bIns="45715" anchor="ctr"/>
          <a:lstStyle/>
          <a:p>
            <a:pPr algn="ctr"/>
            <a:r>
              <a:rPr lang="ru-RU" sz="1400" b="1" dirty="0">
                <a:solidFill>
                  <a:srgbClr val="CC0000"/>
                </a:solidFill>
                <a:latin typeface="Constantia" pitchFamily="18" charset="0"/>
              </a:rPr>
              <a:t>НАЛОГИ</a:t>
            </a:r>
            <a:r>
              <a:rPr lang="ru-RU" sz="1400" dirty="0">
                <a:latin typeface="Constantia" pitchFamily="18" charset="0"/>
              </a:rPr>
              <a:t> – часть доходов граждан и организаций, которые они обязаны заплатить государству (например, налог на доходы физических лиц, налог на имущество физических лиц, земельный налог и др.)</a:t>
            </a:r>
          </a:p>
        </p:txBody>
      </p:sp>
      <p:sp>
        <p:nvSpPr>
          <p:cNvPr id="18" name="Скругленный прямоугольник 17"/>
          <p:cNvSpPr>
            <a:spLocks noChangeArrowheads="1"/>
          </p:cNvSpPr>
          <p:nvPr/>
        </p:nvSpPr>
        <p:spPr bwMode="auto">
          <a:xfrm>
            <a:off x="3924300" y="2997200"/>
            <a:ext cx="2303463" cy="3384550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 algn="ctr">
            <a:solidFill>
              <a:srgbClr val="B07E00"/>
            </a:solidFill>
            <a:round/>
            <a:headEnd/>
            <a:tailEnd/>
          </a:ln>
        </p:spPr>
        <p:txBody>
          <a:bodyPr lIns="91431" tIns="45715" rIns="91431" bIns="45715" anchor="ctr"/>
          <a:lstStyle/>
          <a:p>
            <a:pPr algn="ctr"/>
            <a:r>
              <a:rPr lang="ru-RU" sz="1400" b="1">
                <a:solidFill>
                  <a:srgbClr val="CC0000"/>
                </a:solidFill>
                <a:latin typeface="Constantia" pitchFamily="18" charset="0"/>
              </a:rPr>
              <a:t>НЕНАЛОГОВЫЕ ДОХОДЫ</a:t>
            </a:r>
            <a:r>
              <a:rPr lang="ru-RU" sz="1400" b="1">
                <a:latin typeface="Constantia" pitchFamily="18" charset="0"/>
              </a:rPr>
              <a:t> </a:t>
            </a:r>
            <a:r>
              <a:rPr lang="ru-RU" sz="1400">
                <a:latin typeface="Constantia" pitchFamily="18" charset="0"/>
              </a:rPr>
              <a:t>– платежи в виде штрафов, санкций за нарушение законодательства, платежи за пользование имуществом государства, средства самообложения граждан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588125" y="3068638"/>
            <a:ext cx="2303463" cy="3313112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 algn="ctr">
            <a:solidFill>
              <a:srgbClr val="B07E00"/>
            </a:solidFill>
            <a:round/>
            <a:headEnd/>
            <a:tailEnd/>
          </a:ln>
        </p:spPr>
        <p:txBody>
          <a:bodyPr lIns="91431" tIns="45715" rIns="91431" bIns="45715" anchor="ctr"/>
          <a:lstStyle/>
          <a:p>
            <a:pPr algn="ctr"/>
            <a:r>
              <a:rPr lang="ru-RU" sz="1400" b="1" dirty="0">
                <a:solidFill>
                  <a:srgbClr val="CC0000"/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sz="1400" b="1" dirty="0">
                <a:latin typeface="Constantia" pitchFamily="18" charset="0"/>
              </a:rPr>
              <a:t> </a:t>
            </a:r>
            <a:r>
              <a:rPr lang="ru-RU" sz="1400" dirty="0">
                <a:latin typeface="Constantia" pitchFamily="18" charset="0"/>
              </a:rPr>
              <a:t>– средства, которые поступают в бюджет безвозмездно (денежные средства, поступающие из вышестоящего бюджета, а также безвозмездные перечисления от физических и юридических лиц) </a:t>
            </a:r>
          </a:p>
        </p:txBody>
      </p:sp>
      <p:pic>
        <p:nvPicPr>
          <p:cNvPr id="18466" name="Picture 34" descr="imagesCAXB4YM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65" y="1183250"/>
            <a:ext cx="2338510" cy="158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Скругленный прямоугольник 3"/>
          <p:cNvGrpSpPr>
            <a:grpSpLocks/>
          </p:cNvGrpSpPr>
          <p:nvPr/>
        </p:nvGrpSpPr>
        <p:grpSpPr bwMode="auto">
          <a:xfrm>
            <a:off x="1331640" y="260648"/>
            <a:ext cx="7533943" cy="504527"/>
            <a:chOff x="73" y="42"/>
            <a:chExt cx="5564" cy="538"/>
          </a:xfrm>
        </p:grpSpPr>
        <p:pic>
          <p:nvPicPr>
            <p:cNvPr id="81925" name="Скругленный прямоугольник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42"/>
              <a:ext cx="5564" cy="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26" name="Text Box 6"/>
            <p:cNvSpPr txBox="1">
              <a:spLocks noChangeArrowheads="1"/>
            </p:cNvSpPr>
            <p:nvPr/>
          </p:nvSpPr>
          <p:spPr bwMode="auto">
            <a:xfrm>
              <a:off x="133" y="1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/>
              <a:r>
                <a:rPr lang="ru-RU"/>
                <a:t>Расходы бюджета</a:t>
              </a:r>
              <a:endParaRPr lang="ru-RU" i="1"/>
            </a:p>
          </p:txBody>
        </p:sp>
      </p:grp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179388" y="765175"/>
            <a:ext cx="8713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latin typeface="Arial" charset="0"/>
              </a:rPr>
              <a:t>Выплачиваемые из бюджета денежные средства называются </a:t>
            </a:r>
          </a:p>
          <a:p>
            <a:pPr algn="ctr"/>
            <a:r>
              <a:rPr lang="ru-RU" b="1">
                <a:latin typeface="Arial" charset="0"/>
              </a:rPr>
              <a:t>РАСХОДАМИ БЮДЖЕТА</a:t>
            </a:r>
          </a:p>
        </p:txBody>
      </p:sp>
      <p:sp>
        <p:nvSpPr>
          <p:cNvPr id="81931" name="Прямоугольник 31"/>
          <p:cNvSpPr>
            <a:spLocks noChangeArrowheads="1"/>
          </p:cNvSpPr>
          <p:nvPr/>
        </p:nvSpPr>
        <p:spPr bwMode="auto">
          <a:xfrm>
            <a:off x="1074029" y="2692478"/>
            <a:ext cx="2016125" cy="49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1300" b="1" dirty="0">
                <a:latin typeface="Constantia" pitchFamily="18" charset="0"/>
              </a:rPr>
              <a:t>на национальную оборону</a:t>
            </a:r>
          </a:p>
        </p:txBody>
      </p:sp>
      <p:sp>
        <p:nvSpPr>
          <p:cNvPr id="81932" name="Прямоугольник 40"/>
          <p:cNvSpPr>
            <a:spLocks noChangeArrowheads="1"/>
          </p:cNvSpPr>
          <p:nvPr/>
        </p:nvSpPr>
        <p:spPr bwMode="auto">
          <a:xfrm>
            <a:off x="2339752" y="4322950"/>
            <a:ext cx="2016125" cy="49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sz="1300" b="1" dirty="0">
                <a:latin typeface="Constantia" pitchFamily="18" charset="0"/>
              </a:rPr>
              <a:t>на национальную экономику</a:t>
            </a:r>
          </a:p>
        </p:txBody>
      </p:sp>
      <p:sp>
        <p:nvSpPr>
          <p:cNvPr id="81933" name="Прямоугольник 42"/>
          <p:cNvSpPr>
            <a:spLocks noChangeArrowheads="1"/>
          </p:cNvSpPr>
          <p:nvPr/>
        </p:nvSpPr>
        <p:spPr bwMode="auto">
          <a:xfrm>
            <a:off x="6084888" y="2708275"/>
            <a:ext cx="2015504" cy="49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1300" b="1" dirty="0">
                <a:latin typeface="Constantia" pitchFamily="18" charset="0"/>
              </a:rPr>
              <a:t>на национальную безопасность</a:t>
            </a:r>
          </a:p>
        </p:txBody>
      </p:sp>
      <p:sp>
        <p:nvSpPr>
          <p:cNvPr id="81934" name="Прямоугольник 26"/>
          <p:cNvSpPr>
            <a:spLocks noChangeArrowheads="1"/>
          </p:cNvSpPr>
          <p:nvPr/>
        </p:nvSpPr>
        <p:spPr bwMode="auto">
          <a:xfrm>
            <a:off x="4970905" y="4398357"/>
            <a:ext cx="2087562" cy="47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/>
          <a:p>
            <a:pPr algn="ctr"/>
            <a:r>
              <a:rPr lang="ru-RU" sz="1200" b="1" dirty="0">
                <a:latin typeface="Constantia" pitchFamily="18" charset="0"/>
              </a:rPr>
              <a:t>на общегосударственные вопросы</a:t>
            </a:r>
            <a:r>
              <a:rPr lang="ru-RU" sz="1300" b="1" dirty="0">
                <a:latin typeface="Constantia" pitchFamily="18" charset="0"/>
              </a:rPr>
              <a:t> </a:t>
            </a:r>
          </a:p>
        </p:txBody>
      </p:sp>
      <p:sp>
        <p:nvSpPr>
          <p:cNvPr id="81935" name="Прямоугольник 28"/>
          <p:cNvSpPr>
            <a:spLocks noChangeArrowheads="1"/>
          </p:cNvSpPr>
          <p:nvPr/>
        </p:nvSpPr>
        <p:spPr bwMode="auto">
          <a:xfrm>
            <a:off x="1137141" y="6247259"/>
            <a:ext cx="2160588" cy="49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/>
          <a:p>
            <a:pPr algn="ctr"/>
            <a:r>
              <a:rPr lang="ru-RU" sz="1300" b="1" dirty="0">
                <a:latin typeface="Constantia" pitchFamily="18" charset="0"/>
              </a:rPr>
              <a:t>на социальную политику</a:t>
            </a:r>
          </a:p>
        </p:txBody>
      </p:sp>
      <p:pic>
        <p:nvPicPr>
          <p:cNvPr id="8194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425" y="1451263"/>
            <a:ext cx="1915954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1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099" y="1412875"/>
            <a:ext cx="1793139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3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3196054"/>
            <a:ext cx="1915954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4" name="Picture 24" descr="оч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79" y="3172807"/>
            <a:ext cx="2087562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6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425" y="5109219"/>
            <a:ext cx="2065125" cy="115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 descr="C:\Users\1\Desktop\iRIN2965Q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00760" y="4929198"/>
            <a:ext cx="2214578" cy="121444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072199" y="6286520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Constantia" pitchFamily="18" charset="0"/>
              </a:rPr>
              <a:t>на</a:t>
            </a:r>
            <a:r>
              <a:rPr lang="ru-RU" b="1" dirty="0">
                <a:latin typeface="Constantia" pitchFamily="18" charset="0"/>
              </a:rPr>
              <a:t> </a:t>
            </a:r>
            <a:r>
              <a:rPr lang="ru-RU" sz="1200" b="1" dirty="0">
                <a:latin typeface="Constantia" pitchFamily="18" charset="0"/>
              </a:rPr>
              <a:t>спорт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Прямоугольник 9"/>
          <p:cNvSpPr>
            <a:spLocks noChangeArrowheads="1"/>
          </p:cNvSpPr>
          <p:nvPr/>
        </p:nvSpPr>
        <p:spPr bwMode="auto">
          <a:xfrm>
            <a:off x="1125677" y="2610148"/>
            <a:ext cx="47411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Дефицит бюджета   </a:t>
            </a:r>
          </a:p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его доходами)</a:t>
            </a:r>
          </a:p>
        </p:txBody>
      </p:sp>
      <p:sp>
        <p:nvSpPr>
          <p:cNvPr id="9" name="Овал 8"/>
          <p:cNvSpPr/>
          <p:nvPr/>
        </p:nvSpPr>
        <p:spPr>
          <a:xfrm>
            <a:off x="1500186" y="826369"/>
            <a:ext cx="3571875" cy="100910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РАСХОДЫ  &gt; ДОХОДЫ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154042" y="1988840"/>
            <a:ext cx="285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73" name="Picture 2" descr="Картинки по запросу фото дефицит бюдж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14" y="961214"/>
            <a:ext cx="2744821" cy="181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259632" y="4429125"/>
            <a:ext cx="4241056" cy="18081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дефицита, например использовать имеющиеся накопления (остатки на счетах) или привлекать кредиты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3154042" y="3643313"/>
            <a:ext cx="285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6" name="AutoShape 6" descr="Картинки по запросу фото бан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7" name="Picture 8" descr="http://rosregistr.ru/images/main15583086_0a2c4ee6e0ed3090b843cb580dde06a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22742"/>
            <a:ext cx="2376264" cy="219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77" y="332656"/>
            <a:ext cx="7559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2748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125677" y="980728"/>
            <a:ext cx="3779837" cy="107156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РАСХОДЫ </a:t>
            </a:r>
            <a:r>
              <a:rPr lang="ru-RU" sz="2000" b="1" dirty="0"/>
              <a:t> </a:t>
            </a:r>
            <a:r>
              <a:rPr lang="ru-RU" sz="3600" b="1" dirty="0"/>
              <a:t>&lt;</a:t>
            </a:r>
            <a:r>
              <a:rPr lang="ru-RU" b="1" dirty="0"/>
              <a:t>  ДОХОДЫ</a:t>
            </a:r>
          </a:p>
        </p:txBody>
      </p:sp>
      <p:sp>
        <p:nvSpPr>
          <p:cNvPr id="12295" name="Прямоугольник 9"/>
          <p:cNvSpPr>
            <a:spLocks noChangeArrowheads="1"/>
          </p:cNvSpPr>
          <p:nvPr/>
        </p:nvSpPr>
        <p:spPr bwMode="auto">
          <a:xfrm>
            <a:off x="1125677" y="2852936"/>
            <a:ext cx="409439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</a:p>
          <a:p>
            <a:pPr algn="ctr"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превышение доходов бюджета над его расходами)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789558" y="2143126"/>
            <a:ext cx="285750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7" name="Picture 4" descr="Картинки по запросу фото профицит бюдж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53078" y="4540449"/>
            <a:ext cx="4094395" cy="14509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 над расходами принимается решение как их использовать, например погашать долг, накапливать резервы или  увеличить расходы  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2856422" y="3776861"/>
            <a:ext cx="28575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300" name="Picture 13" descr="Картинки по запросу фото поступление доход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23654"/>
            <a:ext cx="2786062" cy="24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77" y="332656"/>
            <a:ext cx="7559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6342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Прямоугольник 9"/>
          <p:cNvSpPr>
            <a:spLocks noChangeArrowheads="1"/>
          </p:cNvSpPr>
          <p:nvPr/>
        </p:nvSpPr>
        <p:spPr bwMode="auto">
          <a:xfrm>
            <a:off x="1125677" y="1196752"/>
            <a:ext cx="416069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Муниципальный долг  - </a:t>
            </a:r>
            <a:r>
              <a:rPr lang="ru-RU" alt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обязательства, возникающие из муниципальных заимствований</a:t>
            </a:r>
          </a:p>
        </p:txBody>
      </p:sp>
      <p:pic>
        <p:nvPicPr>
          <p:cNvPr id="13319" name="Picture 9" descr="http://vfmgiu.ru/files/11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80728"/>
            <a:ext cx="2958603" cy="220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Прямоугольник 9"/>
          <p:cNvSpPr>
            <a:spLocks noChangeArrowheads="1"/>
          </p:cNvSpPr>
          <p:nvPr/>
        </p:nvSpPr>
        <p:spPr bwMode="auto">
          <a:xfrm>
            <a:off x="5652120" y="4071938"/>
            <a:ext cx="33843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alt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деятельность по подготовке проектов бюджетов, утверждению и исполнению бюджетов, контролю за их исполнением.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77" y="332656"/>
            <a:ext cx="7559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CD3C289-90DB-4EF4-BD3B-710EA5DF5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70" y="3228523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42951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/>
          </p:cNvSpPr>
          <p:nvPr/>
        </p:nvSpPr>
        <p:spPr bwMode="auto">
          <a:xfrm>
            <a:off x="1171034" y="332656"/>
            <a:ext cx="7648401" cy="4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Составление проекта бюджета основывается на:</a:t>
            </a: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 rot="16039123">
            <a:off x="2266432" y="60086"/>
            <a:ext cx="5185820" cy="6440952"/>
          </a:xfrm>
          <a:prstGeom prst="verticalScroll">
            <a:avLst>
              <a:gd name="adj" fmla="val 12519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993300"/>
            </a:solidFill>
            <a:round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3300"/>
              </a:solidFill>
              <a:latin typeface="Algerian" pitchFamily="82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 rot="-238128">
            <a:off x="3152399" y="1177458"/>
            <a:ext cx="3571875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endParaRPr lang="ru-RU" altLang="ru-RU" i="1" dirty="0"/>
          </a:p>
          <a:p>
            <a:r>
              <a:rPr lang="ru-RU" altLang="ru-RU" i="1" dirty="0"/>
              <a:t>Бюджетном послании и Указах Президента Российской Федерации</a:t>
            </a:r>
          </a:p>
          <a:p>
            <a:pPr algn="just"/>
            <a:endParaRPr lang="ru-RU" altLang="ru-RU" i="1" dirty="0"/>
          </a:p>
          <a:p>
            <a:r>
              <a:rPr lang="ru-RU" altLang="ru-RU" i="1" dirty="0"/>
              <a:t>Прогнозе социально-экономического развития Щетинского сельсовета Курского района Курской области</a:t>
            </a:r>
          </a:p>
          <a:p>
            <a:pPr algn="just">
              <a:buFont typeface="Arial" charset="0"/>
              <a:buChar char="•"/>
            </a:pPr>
            <a:endParaRPr lang="ru-RU" altLang="ru-RU" i="1" dirty="0"/>
          </a:p>
          <a:p>
            <a:r>
              <a:rPr lang="ru-RU" altLang="ru-RU" i="1" dirty="0"/>
              <a:t>Основных направлениях бюджетной и налоговой политики</a:t>
            </a:r>
          </a:p>
          <a:p>
            <a:pPr algn="just"/>
            <a:endParaRPr lang="ru-RU" alt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292269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  <p:bldP spid="74757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5105</TotalTime>
  <Words>1087</Words>
  <Application>Microsoft Office PowerPoint</Application>
  <PresentationFormat>Экран (4:3)</PresentationFormat>
  <Paragraphs>248</Paragraphs>
  <Slides>19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Algerian</vt:lpstr>
      <vt:lpstr>Arial</vt:lpstr>
      <vt:lpstr>Arial Cyr</vt:lpstr>
      <vt:lpstr>Calibri</vt:lpstr>
      <vt:lpstr>Century Gothic</vt:lpstr>
      <vt:lpstr>Constantia</vt:lpstr>
      <vt:lpstr>Garamond</vt:lpstr>
      <vt:lpstr>Georgia</vt:lpstr>
      <vt:lpstr>Times New Roman</vt:lpstr>
      <vt:lpstr>Wingdings</vt:lpstr>
      <vt:lpstr>Wingdings 2</vt:lpstr>
      <vt:lpstr>Wingdings 3</vt:lpstr>
      <vt:lpstr>Легкий дым</vt:lpstr>
      <vt:lpstr>О ПРОЕКТЕ БЮДЖЕТА ЩЕТИНСКОГО СЕЛЬСОВЕТА КУРСКОГО РАЙОНА КУРСКОЙ ОБЛАСТИ НА 2022 ГОД И НА ПЛАНОВЫЙ ПЕРИОД 2023 И 2024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ПРОГРАММНЫЙ БЮДЖЕТ </vt:lpstr>
      <vt:lpstr>Презентация PowerPoint</vt:lpstr>
      <vt:lpstr>Структура расходов в рамках муниципальных программ</vt:lpstr>
      <vt:lpstr>Презентация PowerPoint</vt:lpstr>
      <vt:lpstr>Презентация PowerPoint</vt:lpstr>
      <vt:lpstr>Презентация PowerPoint</vt:lpstr>
    </vt:vector>
  </TitlesOfParts>
  <Company>Кировская область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Шахова</cp:lastModifiedBy>
  <cp:revision>306</cp:revision>
  <dcterms:created xsi:type="dcterms:W3CDTF">2013-11-12T07:49:12Z</dcterms:created>
  <dcterms:modified xsi:type="dcterms:W3CDTF">2021-11-26T07:43:22Z</dcterms:modified>
</cp:coreProperties>
</file>