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rgbClr val="002060"/>
                </a:solidFill>
              </a:rPr>
              <a:t>Основные параметры бюджета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23092407</c:v>
                </c:pt>
                <c:pt idx="1">
                  <c:v>23134966</c:v>
                </c:pt>
                <c:pt idx="2">
                  <c:v>20949630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34-41BB-81A5-B6BA6BF9E28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23092407</c:v>
                </c:pt>
                <c:pt idx="1">
                  <c:v>23134966</c:v>
                </c:pt>
                <c:pt idx="2">
                  <c:v>20949630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34-41BB-81A5-B6BA6BF9E28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34-41BB-81A5-B6BA6BF9E2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78351152"/>
        <c:axId val="678351808"/>
        <c:axId val="0"/>
      </c:bar3DChart>
      <c:catAx>
        <c:axId val="678351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8351808"/>
        <c:crosses val="autoZero"/>
        <c:auto val="1"/>
        <c:lblAlgn val="ctr"/>
        <c:lblOffset val="100"/>
        <c:noMultiLvlLbl val="0"/>
      </c:catAx>
      <c:valAx>
        <c:axId val="678351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835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безвозмездных поступлений в 2023 году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064D-4BF8-A872-378FE8D2FA4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064D-4BF8-A872-378FE8D2FA4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064D-4BF8-A872-378FE8D2FA4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064D-4BF8-A872-378FE8D2FA49}"/>
              </c:ext>
            </c:extLst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4D-4BF8-A872-378FE8D2FA49}"/>
                </c:ext>
              </c:extLst>
            </c:dLbl>
            <c:dLbl>
              <c:idx val="1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4D-4BF8-A872-378FE8D2FA49}"/>
                </c:ext>
              </c:extLst>
            </c:dLbl>
            <c:dLbl>
              <c:idx val="2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4D-4BF8-A872-378FE8D2FA49}"/>
                </c:ext>
              </c:extLst>
            </c:dLbl>
            <c:dLbl>
              <c:idx val="3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4D-4BF8-A872-378FE8D2FA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3915861</c:v>
                </c:pt>
                <c:pt idx="1">
                  <c:v>2121866</c:v>
                </c:pt>
                <c:pt idx="2">
                  <c:v>280317</c:v>
                </c:pt>
                <c:pt idx="3">
                  <c:v>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4D-4BF8-A872-378FE8D2FA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5347883881446661"/>
          <c:y val="1.20800885137572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2128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и неналоговых доходов в 2023 году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C78A-49AC-A864-29F5783E176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1829-4A00-8F5D-6AF0040083D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C78A-49AC-A864-29F5783E176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1829-4A00-8F5D-6AF0040083D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C78A-49AC-A864-29F5783E17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 с организаций</c:v>
                </c:pt>
                <c:pt idx="4">
                  <c:v>земельный налог с физических лиц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5491680</c:v>
                </c:pt>
                <c:pt idx="1">
                  <c:v>11999</c:v>
                </c:pt>
                <c:pt idx="2">
                  <c:v>1834120</c:v>
                </c:pt>
                <c:pt idx="3">
                  <c:v>6655199</c:v>
                </c:pt>
                <c:pt idx="4">
                  <c:v>2681365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8A-49AC-A864-29F5783E176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4531558640377"/>
          <c:y val="6.1865310629637522E-2"/>
          <c:w val="0.86810563892147574"/>
          <c:h val="0.446126338395065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Лист1!$A$2:$A$9</c:f>
              <c:strCache>
                <c:ptCount val="8"/>
                <c:pt idx="0">
                  <c:v>условно утвержденные расходы</c:v>
                </c:pt>
                <c:pt idx="1">
                  <c:v>общегосударственные вопросы</c:v>
                </c:pt>
                <c:pt idx="2">
                  <c:v>национальная оборона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</c:v>
                </c:pt>
                <c:pt idx="1">
                  <c:v>8634460.8000000007</c:v>
                </c:pt>
                <c:pt idx="2">
                  <c:v>280317</c:v>
                </c:pt>
                <c:pt idx="3">
                  <c:v>1585500</c:v>
                </c:pt>
                <c:pt idx="4">
                  <c:v>160000</c:v>
                </c:pt>
                <c:pt idx="5">
                  <c:v>11747834</c:v>
                </c:pt>
                <c:pt idx="6">
                  <c:v>639295.19999999995</c:v>
                </c:pt>
                <c:pt idx="7">
                  <c:v>45000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4-4CB1-9AD5-6371CD70879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Лист1!$A$2:$A$9</c:f>
              <c:strCache>
                <c:ptCount val="8"/>
                <c:pt idx="0">
                  <c:v>условно утвержденные расходы</c:v>
                </c:pt>
                <c:pt idx="1">
                  <c:v>общегосударственные вопросы</c:v>
                </c:pt>
                <c:pt idx="2">
                  <c:v>национальная оборона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512138.38</c:v>
                </c:pt>
                <c:pt idx="1">
                  <c:v>9897661.4199999999</c:v>
                </c:pt>
                <c:pt idx="2">
                  <c:v>293264</c:v>
                </c:pt>
                <c:pt idx="3">
                  <c:v>435500</c:v>
                </c:pt>
                <c:pt idx="4">
                  <c:v>60000</c:v>
                </c:pt>
                <c:pt idx="5">
                  <c:v>11252107</c:v>
                </c:pt>
                <c:pt idx="6">
                  <c:v>639295.19999999995</c:v>
                </c:pt>
                <c:pt idx="7">
                  <c:v>45000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24-4CB1-9AD5-6371CD70879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год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Лист1!$A$2:$A$9</c:f>
              <c:strCache>
                <c:ptCount val="8"/>
                <c:pt idx="0">
                  <c:v>условно утвержденные расходы</c:v>
                </c:pt>
                <c:pt idx="1">
                  <c:v>общегосударственные вопросы</c:v>
                </c:pt>
                <c:pt idx="2">
                  <c:v>национальная оборона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1032288.95</c:v>
                </c:pt>
                <c:pt idx="1">
                  <c:v>9883694.8499999996</c:v>
                </c:pt>
                <c:pt idx="2">
                  <c:v>303851</c:v>
                </c:pt>
                <c:pt idx="3">
                  <c:v>435500</c:v>
                </c:pt>
                <c:pt idx="4">
                  <c:v>60000</c:v>
                </c:pt>
                <c:pt idx="5">
                  <c:v>8550000</c:v>
                </c:pt>
                <c:pt idx="6">
                  <c:v>639295.19999999995</c:v>
                </c:pt>
                <c:pt idx="7">
                  <c:v>45000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24-4CB1-9AD5-6371CD708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831966720"/>
        <c:axId val="831959176"/>
      </c:barChart>
      <c:catAx>
        <c:axId val="83196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1959176"/>
        <c:crosses val="autoZero"/>
        <c:auto val="1"/>
        <c:lblAlgn val="ctr"/>
        <c:lblOffset val="100"/>
        <c:noMultiLvlLbl val="0"/>
      </c:catAx>
      <c:valAx>
        <c:axId val="831959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19667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480159520490131E-2"/>
          <c:y val="0.13765960160805177"/>
          <c:w val="0.46541264783148861"/>
          <c:h val="0.6568691162829295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/>
          </c:spPr>
          <c:explosion val="13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glow rad="127000">
                  <a:schemeClr val="accent4">
                    <a:lumMod val="60000"/>
                    <a:lumOff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 prstMaterial="metal"/>
            </c:spPr>
            <c:extLst>
              <c:ext xmlns:c16="http://schemas.microsoft.com/office/drawing/2014/chart" uri="{C3380CC4-5D6E-409C-BE32-E72D297353CC}">
                <c16:uniqueId val="{00000006-AB08-4BFE-8403-429BDEAC70C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etal"/>
            </c:spPr>
            <c:extLst>
              <c:ext xmlns:c16="http://schemas.microsoft.com/office/drawing/2014/chart" uri="{C3380CC4-5D6E-409C-BE32-E72D297353CC}">
                <c16:uniqueId val="{00000002-AB08-4BFE-8403-429BDEAC70C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etal"/>
            </c:spPr>
            <c:extLst>
              <c:ext xmlns:c16="http://schemas.microsoft.com/office/drawing/2014/chart" uri="{C3380CC4-5D6E-409C-BE32-E72D297353CC}">
                <c16:uniqueId val="{00000001-AB08-4BFE-8403-429BDEAC70CE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etal"/>
            </c:spPr>
            <c:extLst>
              <c:ext xmlns:c16="http://schemas.microsoft.com/office/drawing/2014/chart" uri="{C3380CC4-5D6E-409C-BE32-E72D297353CC}">
                <c16:uniqueId val="{00000003-AB08-4BFE-8403-429BDEAC70CE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etal"/>
            </c:spPr>
            <c:extLst>
              <c:ext xmlns:c16="http://schemas.microsoft.com/office/drawing/2014/chart" uri="{C3380CC4-5D6E-409C-BE32-E72D297353CC}">
                <c16:uniqueId val="{00000009-AB08-4BFE-8403-429BDEAC70CE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etal"/>
            </c:spPr>
            <c:extLst>
              <c:ext xmlns:c16="http://schemas.microsoft.com/office/drawing/2014/chart" uri="{C3380CC4-5D6E-409C-BE32-E72D297353CC}">
                <c16:uniqueId val="{00000008-AB08-4BFE-8403-429BDEAC70CE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etal"/>
            </c:spPr>
            <c:extLst>
              <c:ext xmlns:c16="http://schemas.microsoft.com/office/drawing/2014/chart" uri="{C3380CC4-5D6E-409C-BE32-E72D297353CC}">
                <c16:uniqueId val="{00000005-AB08-4BFE-8403-429BDEAC70CE}"/>
              </c:ext>
            </c:extLst>
          </c:dPt>
          <c:dPt>
            <c:idx val="7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etal"/>
            </c:spPr>
            <c:extLst>
              <c:ext xmlns:c16="http://schemas.microsoft.com/office/drawing/2014/chart" uri="{C3380CC4-5D6E-409C-BE32-E72D297353CC}">
                <c16:uniqueId val="{00000004-AB08-4BFE-8403-429BDEAC70CE}"/>
              </c:ext>
            </c:extLst>
          </c:dPt>
          <c:dPt>
            <c:idx val="8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etal"/>
            </c:spPr>
            <c:extLst>
              <c:ext xmlns:c16="http://schemas.microsoft.com/office/drawing/2014/chart" uri="{C3380CC4-5D6E-409C-BE32-E72D297353CC}">
                <c16:uniqueId val="{00000007-AB08-4BFE-8403-429BDEAC70CE}"/>
              </c:ext>
            </c:extLst>
          </c:dPt>
          <c:dLbls>
            <c:dLbl>
              <c:idx val="0"/>
              <c:layout>
                <c:manualLayout>
                  <c:x val="-6.4739996775447881E-2"/>
                  <c:y val="-0.118996149022263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08-4BFE-8403-429BDEAC70CE}"/>
                </c:ext>
              </c:extLst>
            </c:dLbl>
            <c:dLbl>
              <c:idx val="1"/>
              <c:layout>
                <c:manualLayout>
                  <c:x val="7.5279066017962656E-3"/>
                  <c:y val="-0.144495323812749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08-4BFE-8403-429BDEAC70CE}"/>
                </c:ext>
              </c:extLst>
            </c:dLbl>
            <c:dLbl>
              <c:idx val="2"/>
              <c:layout>
                <c:manualLayout>
                  <c:x val="3.0111626407185007E-2"/>
                  <c:y val="-0.11687121778972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08-4BFE-8403-429BDEAC70CE}"/>
                </c:ext>
              </c:extLst>
            </c:dLbl>
            <c:dLbl>
              <c:idx val="3"/>
              <c:layout>
                <c:manualLayout>
                  <c:x val="7.8290228658681099E-2"/>
                  <c:y val="-7.8622455603995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08-4BFE-8403-429BDEAC70CE}"/>
                </c:ext>
              </c:extLst>
            </c:dLbl>
            <c:dLbl>
              <c:idx val="5"/>
              <c:layout>
                <c:manualLayout>
                  <c:x val="0"/>
                  <c:y val="0.117579528200570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08-4BFE-8403-429BDEAC70CE}"/>
                </c:ext>
              </c:extLst>
            </c:dLbl>
            <c:dLbl>
              <c:idx val="6"/>
              <c:layout>
                <c:manualLayout>
                  <c:x val="-5.5706508853292369E-2"/>
                  <c:y val="0.152995048742910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08-4BFE-8403-429BDEAC70CE}"/>
                </c:ext>
              </c:extLst>
            </c:dLbl>
            <c:dLbl>
              <c:idx val="7"/>
              <c:layout>
                <c:manualLayout>
                  <c:x val="-0.10689627374550696"/>
                  <c:y val="5.7373143278591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08-4BFE-8403-429BDEAC70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Управление муниципальным имуществом и земельнвми ресурсами</c:v>
                </c:pt>
                <c:pt idx="1">
                  <c:v>Профилактика правонарушений</c:v>
                </c:pt>
                <c:pt idx="2">
                  <c:v>Защита населения и территории от чрезвачайных ситуаций, обеспечение пожарной безопасности и безопасности людей на водных объектах</c:v>
                </c:pt>
                <c:pt idx="3">
                  <c:v>Энергосбережение и повышение энергетической эффективности</c:v>
                </c:pt>
                <c:pt idx="4">
                  <c:v>Обеспечение досутпным и комфортным жильем и коммунальными услугами граждан</c:v>
                </c:pt>
                <c:pt idx="5">
                  <c:v>Формирование современной городской среды</c:v>
                </c:pt>
                <c:pt idx="6">
                  <c:v>Социальная поддержка граждан</c:v>
                </c:pt>
                <c:pt idx="7">
                  <c:v>Повышение эффективности работы с молодежью, организация отдыха и оздоровления детей, молодежи, развитие физической культуры и спорта</c:v>
                </c:pt>
                <c:pt idx="8">
                  <c:v>Непрограммные расходы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100000</c:v>
                </c:pt>
                <c:pt idx="1">
                  <c:v>3000</c:v>
                </c:pt>
                <c:pt idx="2">
                  <c:v>1585500</c:v>
                </c:pt>
                <c:pt idx="3">
                  <c:v>60000</c:v>
                </c:pt>
                <c:pt idx="4">
                  <c:v>9000000</c:v>
                </c:pt>
                <c:pt idx="5">
                  <c:v>2697834</c:v>
                </c:pt>
                <c:pt idx="6">
                  <c:v>639295.19999999995</c:v>
                </c:pt>
                <c:pt idx="7">
                  <c:v>45000</c:v>
                </c:pt>
                <c:pt idx="8">
                  <c:v>8961777.8000000007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8-4BFE-8403-429BDEAC70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3"/>
        <c:holeSize val="41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374806763972273"/>
          <c:y val="4.732338977061451E-2"/>
          <c:w val="0.4372184444381218"/>
          <c:h val="0.941477051411958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E3B1-425E-4AAB-8E84-84AF7BCDAE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ankgorodov.ru/place/derevnya_semenovka_kyrskii-raion_-1" TargetMode="External"/><Relationship Id="rId3" Type="http://schemas.openxmlformats.org/officeDocument/2006/relationships/hyperlink" Target="https://www.bankgorodov.ru/place/poselok_iskra_kyrskii-raion_" TargetMode="External"/><Relationship Id="rId7" Type="http://schemas.openxmlformats.org/officeDocument/2006/relationships/hyperlink" Target="https://www.bankgorodov.ru/place/sablin" TargetMode="External"/><Relationship Id="rId12" Type="http://schemas.openxmlformats.org/officeDocument/2006/relationships/image" Target="../media/image2.png"/><Relationship Id="rId2" Type="http://schemas.openxmlformats.org/officeDocument/2006/relationships/hyperlink" Target="https://www.bankgorodov.ru/place/shetinka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bankgorodov.ru/place/derevnya_myravlevo" TargetMode="External"/><Relationship Id="rId11" Type="http://schemas.openxmlformats.org/officeDocument/2006/relationships/hyperlink" Target="https://www.bankgorodov.ru/place/poselok_ubileinii_kyrskii-raion_" TargetMode="External"/><Relationship Id="rId5" Type="http://schemas.openxmlformats.org/officeDocument/2006/relationships/hyperlink" Target="https://www.bankgorodov.ru/place/derevnya_mihailovo_kyrskii-raion_" TargetMode="External"/><Relationship Id="rId10" Type="http://schemas.openxmlformats.org/officeDocument/2006/relationships/hyperlink" Target="https://www.bankgorodov.ru/place/shyklinka" TargetMode="External"/><Relationship Id="rId4" Type="http://schemas.openxmlformats.org/officeDocument/2006/relationships/hyperlink" Target="https://www.bankgorodov.ru/place/lazyrnii" TargetMode="External"/><Relationship Id="rId9" Type="http://schemas.openxmlformats.org/officeDocument/2006/relationships/hyperlink" Target="https://www.bankgorodov.ru/place/derevnya_yshakovo_kyrskii-raion_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085184"/>
            <a:ext cx="7992888" cy="1728192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>
                <a:solidFill>
                  <a:srgbClr val="002060"/>
                </a:solidFill>
                <a:effectLst/>
              </a:rPr>
              <a:t>К ПРОЕКТУ РЕШЕНИЯ СОБРАНИЯ ДЕПУТАТОВ ЩЕТИНСКОГО СЕЛЬСОВЕТА КУРСКОГО РАЙОНА «О БЮДЖЕТЕ ЩЕТИНСКОГО СЕЛЬСОВЕТА КУРСКОГО РАЙОНА КУРСКОЙ ОБЛАСТИ НА </a:t>
            </a:r>
            <a:r>
              <a:rPr lang="ru-RU" sz="3600" dirty="0">
                <a:solidFill>
                  <a:srgbClr val="002060"/>
                </a:solidFill>
                <a:effectLst/>
              </a:rPr>
              <a:t>2023</a:t>
            </a:r>
            <a:r>
              <a:rPr lang="ru-RU" sz="3200" dirty="0">
                <a:solidFill>
                  <a:srgbClr val="002060"/>
                </a:solidFill>
                <a:effectLst/>
              </a:rPr>
              <a:t> ГОД И НА ПЛАНОВЫЙ ПЕРИОД </a:t>
            </a:r>
            <a:r>
              <a:rPr lang="ru-RU" sz="3600" dirty="0">
                <a:solidFill>
                  <a:srgbClr val="002060"/>
                </a:solidFill>
                <a:effectLst/>
              </a:rPr>
              <a:t>2024</a:t>
            </a:r>
            <a:r>
              <a:rPr lang="ru-RU" sz="3200" dirty="0">
                <a:solidFill>
                  <a:srgbClr val="002060"/>
                </a:solidFill>
                <a:effectLst/>
              </a:rPr>
              <a:t> И </a:t>
            </a:r>
            <a:r>
              <a:rPr lang="ru-RU" sz="3600" dirty="0">
                <a:solidFill>
                  <a:srgbClr val="002060"/>
                </a:solidFill>
                <a:effectLst/>
              </a:rPr>
              <a:t>2025</a:t>
            </a:r>
            <a:r>
              <a:rPr lang="ru-RU" sz="3200" dirty="0">
                <a:solidFill>
                  <a:srgbClr val="002060"/>
                </a:solidFill>
                <a:effectLst/>
              </a:rPr>
              <a:t> ГОДОВ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09ED184-2C54-9B64-EB0F-39A0EB289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19200"/>
            <a:ext cx="6400800" cy="38659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833272-CEEA-FA07-B18B-DCB12F4B9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3859001" cy="1162050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Реализация проекта «Формирование комфортной городской среды» в Щетинском сельсовете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354B8ECF-1368-240B-69BC-99E5863472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12" y="3582111"/>
            <a:ext cx="3863990" cy="2888936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BDB6D2ED-865E-8BD9-0619-D4C214CC2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859001" cy="141783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проекта: </a:t>
            </a: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повышение </a:t>
            </a: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качества, комфорта, функциональности и эстетики городской среды на территории муниципального образования «Щетинский сельсовет».</a:t>
            </a:r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F767B360-0C3B-D618-217E-CBB24DFCB4F4}"/>
              </a:ext>
            </a:extLst>
          </p:cNvPr>
          <p:cNvSpPr txBox="1">
            <a:spLocks/>
          </p:cNvSpPr>
          <p:nvPr/>
        </p:nvSpPr>
        <p:spPr>
          <a:xfrm>
            <a:off x="457199" y="2852937"/>
            <a:ext cx="3859003" cy="576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rgbClr val="002060"/>
                </a:solidFill>
              </a:rPr>
              <a:t>Результаты реализации проекта в 2022 году</a:t>
            </a:r>
          </a:p>
          <a:p>
            <a:endParaRPr lang="ru-RU" dirty="0"/>
          </a:p>
        </p:txBody>
      </p:sp>
      <p:sp>
        <p:nvSpPr>
          <p:cNvPr id="7" name="Текст 3">
            <a:extLst>
              <a:ext uri="{FF2B5EF4-FFF2-40B4-BE49-F238E27FC236}">
                <a16:creationId xmlns:a16="http://schemas.microsoft.com/office/drawing/2014/main" id="{68CF3BC8-E382-06C0-1973-4AEC6EEA43C6}"/>
              </a:ext>
            </a:extLst>
          </p:cNvPr>
          <p:cNvSpPr txBox="1">
            <a:spLocks/>
          </p:cNvSpPr>
          <p:nvPr/>
        </p:nvSpPr>
        <p:spPr>
          <a:xfrm>
            <a:off x="457198" y="2852936"/>
            <a:ext cx="3859003" cy="729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4C76B27-C526-2EB5-2572-B5997E38B2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95666"/>
            <a:ext cx="3754760" cy="303935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F639576-7755-ADAD-6D36-9FC97C7780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822" y="3582111"/>
            <a:ext cx="3705196" cy="277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70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44000">
              <a:srgbClr val="D4DEFF"/>
            </a:gs>
            <a:gs pos="100000">
              <a:srgbClr val="D4DEFF"/>
            </a:gs>
            <a:gs pos="95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82AA87-18FE-5B63-6B76-4EB13225D1E2}"/>
              </a:ext>
            </a:extLst>
          </p:cNvPr>
          <p:cNvSpPr txBox="1"/>
          <p:nvPr/>
        </p:nvSpPr>
        <p:spPr>
          <a:xfrm>
            <a:off x="2286000" y="1596749"/>
            <a:ext cx="4572000" cy="3668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ru-RU" altLang="ru-RU" sz="2000" b="1" u="sng" dirty="0">
                <a:latin typeface="Times New Roman" panose="02020603050405020304" pitchFamily="18" charset="0"/>
              </a:rPr>
              <a:t>КОНТАКТНАЯ ИНФОРМАЦИЯ</a:t>
            </a:r>
            <a:r>
              <a:rPr lang="ru-RU" altLang="ru-RU" sz="2000" b="1" dirty="0"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1800" b="1" dirty="0">
                <a:latin typeface="Times New Roman" panose="02020603050405020304" pitchFamily="18" charset="0"/>
              </a:rPr>
              <a:t>АДМИНИСТРАЦИЯ ЩЕТИНСКОГО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1800" b="1" dirty="0">
                <a:latin typeface="Times New Roman" panose="02020603050405020304" pitchFamily="18" charset="0"/>
              </a:rPr>
              <a:t>СЕЛЬСОВЕТА КУРСКОГО РАЙОНА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1800" b="1" dirty="0">
                <a:latin typeface="Times New Roman" panose="02020603050405020304" pitchFamily="18" charset="0"/>
              </a:rPr>
              <a:t>КУРСКОЙ ОБЛАСТИ.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1800" b="1" dirty="0">
                <a:latin typeface="Times New Roman" panose="02020603050405020304" pitchFamily="18" charset="0"/>
              </a:rPr>
              <a:t>АДРЕС: КУРСКАЯ ОБЛАСТЬ,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1800" b="1" dirty="0">
                <a:latin typeface="Times New Roman" panose="02020603050405020304" pitchFamily="18" charset="0"/>
              </a:rPr>
              <a:t>КУРСКИЙ РАЙОН, Д. ЩЕТИНКА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1800" b="1" dirty="0">
                <a:latin typeface="Times New Roman" panose="02020603050405020304" pitchFamily="18" charset="0"/>
              </a:rPr>
              <a:t>ТЕЛЕФОН: 8(4712) 34-44-93.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1800" b="1" dirty="0">
                <a:latin typeface="Times New Roman" panose="02020603050405020304" pitchFamily="18" charset="0"/>
              </a:rPr>
              <a:t>Адрес электронной почты: </a:t>
            </a:r>
            <a:r>
              <a:rPr lang="en-US" altLang="ru-RU" sz="1800" b="1" dirty="0">
                <a:latin typeface="Times New Roman" panose="02020603050405020304" pitchFamily="18" charset="0"/>
              </a:rPr>
              <a:t>admshetinka@mail.ru</a:t>
            </a:r>
            <a:endParaRPr lang="ru-RU" altLang="ru-RU" sz="18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1800" b="1" dirty="0">
                <a:latin typeface="Times New Roman" panose="02020603050405020304" pitchFamily="18" charset="0"/>
              </a:rPr>
              <a:t>График работы: с </a:t>
            </a:r>
            <a:r>
              <a:rPr lang="en-US" altLang="ru-RU" sz="1800" b="1" dirty="0">
                <a:latin typeface="Times New Roman" panose="02020603050405020304" pitchFamily="18" charset="0"/>
              </a:rPr>
              <a:t>8</a:t>
            </a:r>
            <a:r>
              <a:rPr lang="ru-RU" altLang="ru-RU" sz="1800" b="1" dirty="0">
                <a:latin typeface="Times New Roman" panose="02020603050405020304" pitchFamily="18" charset="0"/>
              </a:rPr>
              <a:t>.00. до 1</a:t>
            </a:r>
            <a:r>
              <a:rPr lang="en-US" altLang="ru-RU" sz="1800" b="1" dirty="0">
                <a:latin typeface="Times New Roman" panose="02020603050405020304" pitchFamily="18" charset="0"/>
              </a:rPr>
              <a:t>6</a:t>
            </a:r>
            <a:r>
              <a:rPr lang="ru-RU" altLang="ru-RU" sz="1800" b="1" dirty="0">
                <a:latin typeface="Times New Roman" panose="02020603050405020304" pitchFamily="18" charset="0"/>
              </a:rPr>
              <a:t>.00.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1800" b="1" dirty="0">
                <a:latin typeface="Times New Roman" panose="02020603050405020304" pitchFamily="18" charset="0"/>
              </a:rPr>
              <a:t>(выходные: суббота и воскресенье)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95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chemeClr val="bg1"/>
            </a:gs>
            <a:gs pos="100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7555FC-E330-C073-9766-67B242ABC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СОДЕРЖАНИЕ</a:t>
            </a:r>
          </a:p>
        </p:txBody>
      </p:sp>
      <p:graphicFrame>
        <p:nvGraphicFramePr>
          <p:cNvPr id="4" name="Содержимое 4">
            <a:extLst>
              <a:ext uri="{FF2B5EF4-FFF2-40B4-BE49-F238E27FC236}">
                <a16:creationId xmlns:a16="http://schemas.microsoft.com/office/drawing/2014/main" id="{71EC5185-271F-8D61-E560-888BFAC251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002496"/>
              </p:ext>
            </p:extLst>
          </p:nvPr>
        </p:nvGraphicFramePr>
        <p:xfrm>
          <a:off x="179512" y="1417638"/>
          <a:ext cx="8856984" cy="40795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7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959">
                <a:tc>
                  <a:txBody>
                    <a:bodyPr/>
                    <a:lstStyle/>
                    <a:p>
                      <a:pPr algn="just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ВВОДНАЯ ЧАСТЬ…………………………………………………………………………………………………………………………………</a:t>
                      </a:r>
                      <a:r>
                        <a:rPr lang="ru-RU" sz="1100" b="1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……...</a:t>
                      </a:r>
                      <a:endParaRPr lang="ru-RU" sz="11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800" marR="46800" marT="14400" marB="1440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6800" marR="46800" marT="14400" marB="1440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959">
                <a:tc>
                  <a:txBody>
                    <a:bodyPr/>
                    <a:lstStyle/>
                    <a:p>
                      <a:pPr marL="889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Основные вопросы о бюджете.………………………………………………………………….…………………………………………………….</a:t>
                      </a:r>
                    </a:p>
                  </a:txBody>
                  <a:tcPr marL="46800" marR="46800" marT="14400" marB="1440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6800" marR="46800" marT="14400" marB="1440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959">
                <a:tc>
                  <a:txBody>
                    <a:bodyPr/>
                    <a:lstStyle/>
                    <a:p>
                      <a:pPr marL="88900" indent="0" algn="just"/>
                      <a:r>
                        <a:rPr lang="ru-RU" sz="1100" b="0" cap="none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Административно-территориальное устройство Щетинского сельсовета Курского района Курской области…………………………..</a:t>
                      </a:r>
                    </a:p>
                  </a:txBody>
                  <a:tcPr marL="46800" marR="46800" marT="14400" marB="1440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6800" marR="46800" marT="14400" marB="1440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959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ОСНОВНЫЕ ХАРАКТЕРИСТИКИ БЮДЖЕТА ЩЕТИНСКОГО СЕЛЬСОВЕТА КУРСКОГО РАЙОНА КУРСКОЙ ОБЛАСТИ………...</a:t>
                      </a:r>
                    </a:p>
                  </a:txBody>
                  <a:tcPr marL="46800" marR="46800" marT="14400" marB="1440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6800" marR="46800" marT="14400" marB="1440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959">
                <a:tc>
                  <a:txBody>
                    <a:bodyPr/>
                    <a:lstStyle/>
                    <a:p>
                      <a:pPr marL="88900" indent="0" algn="just"/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Основные параметры местного бюджета</a:t>
                      </a:r>
                      <a:r>
                        <a:rPr lang="ru-RU" sz="1100" b="0" u="none" baseline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…………………………………………………………………………………………………………...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800" marR="46800" marT="14400" marB="1440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6800" marR="46800" marT="14400" marB="1440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959">
                <a:tc>
                  <a:txBody>
                    <a:bodyPr/>
                    <a:lstStyle/>
                    <a:p>
                      <a:pPr marL="88900" indent="0" algn="just"/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 налоговых и неналоговых доходов </a:t>
                      </a:r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местного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бюджета в 2023 году……...………………………………………………………..</a:t>
                      </a:r>
                    </a:p>
                  </a:txBody>
                  <a:tcPr marL="46800" marR="46800" marT="14400" marB="1440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6800" marR="46800" marT="14400" marB="1440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959">
                <a:tc>
                  <a:txBody>
                    <a:bodyPr/>
                    <a:lstStyle/>
                    <a:p>
                      <a:pPr marL="88900" indent="0" algn="just"/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Структура безвозмездных</a:t>
                      </a:r>
                      <a:r>
                        <a:rPr lang="ru-RU" sz="1100" baseline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поступлений из областного бюджета в 2023 году………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………………………………………………………...</a:t>
                      </a:r>
                    </a:p>
                  </a:txBody>
                  <a:tcPr marL="46800" marR="46800" marT="14400" marB="1440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6800" marR="46800" marT="14400" marB="1440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959">
                <a:tc>
                  <a:txBody>
                    <a:bodyPr/>
                    <a:lstStyle/>
                    <a:p>
                      <a:pPr marL="88900" indent="0" algn="just"/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Расходы </a:t>
                      </a:r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местного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бюджета по разделам функциональной классификации …………………………………………………………………</a:t>
                      </a:r>
                    </a:p>
                  </a:txBody>
                  <a:tcPr marL="46800" marR="46800" marT="14400" marB="1440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6800" marR="46800" marT="14400" marB="1440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959">
                <a:tc>
                  <a:txBody>
                    <a:bodyPr/>
                    <a:lstStyle/>
                    <a:p>
                      <a:pPr marL="88900" indent="0" algn="just"/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Расходы </a:t>
                      </a:r>
                      <a:r>
                        <a:rPr lang="ru-RU" sz="1100" b="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местного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бюджета в разрезе муниципальных программ и непрограммных направлений деятельности в 2023 году……..</a:t>
                      </a:r>
                    </a:p>
                  </a:txBody>
                  <a:tcPr marL="46800" marR="46800" marT="14400" marB="1440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6800" marR="46800" marT="14400" marB="1440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959">
                <a:tc>
                  <a:txBody>
                    <a:bodyPr/>
                    <a:lstStyle/>
                    <a:p>
                      <a:pPr marL="88900" indent="0" algn="just"/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Финансирование муниципальных программ Курской области в 2023-2025 годах…………………………………………………………...</a:t>
                      </a:r>
                    </a:p>
                  </a:txBody>
                  <a:tcPr marL="46800" marR="46800" marT="14400" marB="1440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46800" marR="46800" marT="14400" marB="1440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959">
                <a:tc>
                  <a:txBody>
                    <a:bodyPr/>
                    <a:lstStyle/>
                    <a:p>
                      <a:pPr marL="88900" indent="0" algn="just"/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Реализация проекта «Формирование комфортной городской среды»…………….…………………………………………………………...</a:t>
                      </a:r>
                    </a:p>
                  </a:txBody>
                  <a:tcPr marL="46800" marR="46800" marT="14400" marB="1440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46800" marR="46800" marT="14400" marB="14400" anchor="b"/>
                </a:tc>
                <a:extLst>
                  <a:ext uri="{0D108BD9-81ED-4DB2-BD59-A6C34878D82A}">
                    <a16:rowId xmlns:a16="http://schemas.microsoft.com/office/drawing/2014/main" val="3976173814"/>
                  </a:ext>
                </a:extLst>
              </a:tr>
              <a:tr h="339959">
                <a:tc>
                  <a:txBody>
                    <a:bodyPr/>
                    <a:lstStyle/>
                    <a:p>
                      <a:pPr marL="889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Контактная информация для взаимодействия с гражданами..………………………………………………………………………………….</a:t>
                      </a:r>
                    </a:p>
                  </a:txBody>
                  <a:tcPr marL="46800" marR="46800" marT="14400" marB="1440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46800" marR="46800" marT="14400" marB="1440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67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rgbClr val="8488C4"/>
            </a:gs>
            <a:gs pos="17000">
              <a:srgbClr val="D4DEFF"/>
            </a:gs>
            <a:gs pos="83000">
              <a:srgbClr val="D4DEFF"/>
            </a:gs>
            <a:gs pos="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0A54D9-5A51-D884-2D37-211DF3722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ОСНОВНЫЕ ВОПРОСЫ О БЮДЖЕТЕ</a:t>
            </a:r>
          </a:p>
        </p:txBody>
      </p:sp>
      <p:sp>
        <p:nvSpPr>
          <p:cNvPr id="7" name="Содержимое 10">
            <a:extLst>
              <a:ext uri="{FF2B5EF4-FFF2-40B4-BE49-F238E27FC236}">
                <a16:creationId xmlns:a16="http://schemas.microsoft.com/office/drawing/2014/main" id="{B7625C76-FA52-EE14-A07B-05EBA3F9C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такое бюджет?</a:t>
            </a:r>
          </a:p>
          <a:p>
            <a:pPr marL="0" indent="0" algn="just">
              <a:buNone/>
            </a:pPr>
            <a:r>
              <a:rPr lang="ru-RU" sz="11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БЮДЖЕТ</a:t>
            </a:r>
            <a:r>
              <a: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самоуправления, или проще говоря – это план доходов и расходов                           на определенный период.</a:t>
            </a:r>
          </a:p>
          <a:p>
            <a:pPr marL="0" indent="0" algn="just">
              <a:buNone/>
            </a:pPr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такое «доходы» и «расходы»?</a:t>
            </a:r>
          </a:p>
          <a:p>
            <a:pPr marL="0" indent="0" algn="just">
              <a:buNone/>
            </a:pPr>
            <a:r>
              <a:rPr lang="ru-RU" sz="11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ДОХОДЫ БЮДЖЕТА </a:t>
            </a:r>
            <a:r>
              <a: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это поступающие в бюджет денежные средства.</a:t>
            </a:r>
          </a:p>
          <a:p>
            <a:pPr algn="just"/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НАЛОГОВЫЕ ДОХОДЫ – поступления от уплаты налогов, предусмотренных Налоговым кодексом РФ (налоги                   на прибыль, налоги на имущество и др.).</a:t>
            </a:r>
          </a:p>
          <a:p>
            <a:pPr algn="just">
              <a:buFont typeface="Wingdings" pitchFamily="2" charset="2"/>
              <a:buChar char="Ø"/>
            </a:pPr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НЕНАЛОГОВЫЕ ДОХОДЫ – платежи в виде штрафов, санкций за нарушение законодательства, платежи                     за пользование имуществом государства, средства самообложения граждан.</a:t>
            </a:r>
          </a:p>
          <a:p>
            <a:pPr algn="just">
              <a:buFont typeface="Wingdings" pitchFamily="2" charset="2"/>
              <a:buChar char="Ø"/>
            </a:pPr>
            <a:endParaRPr lang="ru-RU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БЕЗВОЗМЕЗДНЫЕ ПОСТУПЛЕНИЯ – средства,  поступающие из других бюджетов бюджетной системы РФ,        а также безвозмездные перечисления от физических                   и юридических лиц, от государственных организаций. </a:t>
            </a:r>
          </a:p>
          <a:p>
            <a:pPr marL="0" indent="0" algn="just">
              <a:buNone/>
            </a:pPr>
            <a:endParaRPr lang="ru-RU" sz="11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1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8B917A0B-B5DF-E23F-4058-B7CF1AC83D92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4648200" y="981075"/>
            <a:ext cx="40386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 defTabSz="936382">
              <a:buNone/>
              <a:defRPr/>
            </a:pPr>
            <a:r>
              <a:rPr lang="ru-RU" sz="11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РАСХОДЫ БЮДЖЕТА </a:t>
            </a: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это </a:t>
            </a: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выплачиваемые из бюджета денежные средства. </a:t>
            </a:r>
          </a:p>
          <a:p>
            <a:pPr algn="just" defTabSz="936382">
              <a:defRPr/>
            </a:pPr>
            <a:endParaRPr lang="ru-RU" sz="11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defTabSz="936382">
              <a:buNone/>
              <a:defRPr/>
            </a:pPr>
            <a:endParaRPr lang="ru-RU" sz="11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defTabSz="936382">
              <a:buFont typeface="Wingdings" pitchFamily="2" charset="2"/>
              <a:buChar char="ü"/>
              <a:defRPr/>
            </a:pP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Расходы местного бюджета планируются                             по ведомственной структуре, а также     в разрезе муниципальных программ Щетинского сельсовета Курского района Курской области.</a:t>
            </a:r>
          </a:p>
          <a:p>
            <a:pPr algn="just" defTabSz="936382">
              <a:buFont typeface="Wingdings" pitchFamily="2" charset="2"/>
              <a:buChar char="ü"/>
              <a:defRPr/>
            </a:pPr>
            <a:endParaRPr lang="ru-RU" sz="11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defTabSz="936382">
              <a:buFont typeface="Wingdings" pitchFamily="2" charset="2"/>
              <a:buChar char="ü"/>
              <a:defRPr/>
            </a:pPr>
            <a:endParaRPr lang="ru-RU" sz="11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C146D7-F6E3-F3A0-3A4E-3C56EFBB59AF}"/>
              </a:ext>
            </a:extLst>
          </p:cNvPr>
          <p:cNvSpPr txBox="1"/>
          <p:nvPr/>
        </p:nvSpPr>
        <p:spPr>
          <a:xfrm>
            <a:off x="5004048" y="4077072"/>
            <a:ext cx="3829574" cy="992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Какой бывает бюджет?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Дефицитный</a:t>
            </a:r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расходы превышают доходы.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Профицитный</a:t>
            </a:r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доходы превышают расходы.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Сбалансированный</a:t>
            </a:r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расходы равны доходам.</a:t>
            </a:r>
          </a:p>
        </p:txBody>
      </p:sp>
    </p:spTree>
    <p:extLst>
      <p:ext uri="{BB962C8B-B14F-4D97-AF65-F5344CB8AC3E}">
        <p14:creationId xmlns:p14="http://schemas.microsoft.com/office/powerpoint/2010/main" val="396687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B7374406-B1A3-2662-F10D-FE422BD5D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520" y="836713"/>
            <a:ext cx="8640960" cy="302433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Щетинский сельсовет</a:t>
            </a:r>
            <a:r>
              <a:rPr lang="ru-RU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— </a:t>
            </a:r>
            <a:r>
              <a:rPr lang="ru-RU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муниципальное образование со статусом сельского поселения в Курском районе Курской области Российской Федерации.</a:t>
            </a:r>
          </a:p>
          <a:p>
            <a:pPr algn="l"/>
            <a:r>
              <a:rPr lang="ru-RU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Административный центр 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— </a:t>
            </a:r>
            <a:r>
              <a:rPr lang="ru-RU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деревня Щетинка.</a:t>
            </a:r>
          </a:p>
          <a:p>
            <a:pPr algn="l"/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</a:rPr>
              <a:t>Территория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—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45,31 км².</a:t>
            </a:r>
          </a:p>
          <a:p>
            <a:pPr algn="l"/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</a:rPr>
              <a:t>Население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>(на 01.01.2022г.) </a:t>
            </a:r>
            <a:r>
              <a:rPr lang="ru-RU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— 6 019 человек.</a:t>
            </a:r>
          </a:p>
          <a:p>
            <a:pPr algn="l" fontAlgn="base"/>
            <a:r>
              <a:rPr lang="ru-RU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Населенные пункты сельского поселения Щетинский сельсовет (10)</a:t>
            </a:r>
          </a:p>
          <a:p>
            <a:pPr algn="l" fontAlgn="base"/>
            <a:endParaRPr lang="ru-RU" b="1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ru-RU" b="0" i="0" u="none" strike="noStrike" dirty="0">
                <a:solidFill>
                  <a:srgbClr val="7030A0"/>
                </a:solidFill>
                <a:effectLst/>
                <a:latin typeface="inheri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Щетинка</a:t>
            </a:r>
            <a:r>
              <a:rPr lang="ru-RU" b="0" i="0" u="none" strike="noStrike" dirty="0">
                <a:solidFill>
                  <a:srgbClr val="0087BF"/>
                </a:solidFill>
                <a:effectLst/>
                <a:latin typeface="inherit"/>
              </a:rPr>
              <a:t>               </a:t>
            </a:r>
            <a:r>
              <a:rPr lang="ru-RU" b="0" i="0" dirty="0">
                <a:solidFill>
                  <a:srgbClr val="002060"/>
                </a:solidFill>
                <a:effectLst/>
                <a:latin typeface="inherit"/>
              </a:rPr>
              <a:t>Деревня</a:t>
            </a:r>
          </a:p>
          <a:p>
            <a:pPr algn="l" fontAlgn="base"/>
            <a:r>
              <a:rPr lang="ru-RU" b="0" i="0" u="none" strike="noStrike" dirty="0">
                <a:solidFill>
                  <a:srgbClr val="7030A0"/>
                </a:solidFill>
                <a:effectLst/>
                <a:latin typeface="inheri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Искра</a:t>
            </a:r>
            <a:r>
              <a:rPr lang="ru-RU" b="0" i="0" u="none" strike="noStrike" dirty="0">
                <a:solidFill>
                  <a:srgbClr val="0087BF"/>
                </a:solidFill>
                <a:effectLst/>
                <a:latin typeface="inherit"/>
              </a:rPr>
              <a:t>                     </a:t>
            </a:r>
            <a:r>
              <a:rPr lang="ru-RU" b="0" i="0" dirty="0">
                <a:solidFill>
                  <a:srgbClr val="002060"/>
                </a:solidFill>
                <a:effectLst/>
                <a:latin typeface="inherit"/>
              </a:rPr>
              <a:t>Поселок</a:t>
            </a:r>
          </a:p>
          <a:p>
            <a:pPr algn="l" fontAlgn="base"/>
            <a:r>
              <a:rPr lang="ru-RU" b="0" i="0" u="none" strike="noStrike" dirty="0">
                <a:solidFill>
                  <a:srgbClr val="7030A0"/>
                </a:solidFill>
                <a:effectLst/>
                <a:latin typeface="inheri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Лазурный</a:t>
            </a:r>
            <a:r>
              <a:rPr lang="ru-RU" b="0" i="0" u="none" strike="noStrike" dirty="0">
                <a:solidFill>
                  <a:srgbClr val="0087BF"/>
                </a:solidFill>
                <a:effectLst/>
                <a:latin typeface="inherit"/>
              </a:rPr>
              <a:t>             </a:t>
            </a:r>
            <a:r>
              <a:rPr lang="ru-RU" b="0" i="0" dirty="0">
                <a:solidFill>
                  <a:srgbClr val="002060"/>
                </a:solidFill>
                <a:effectLst/>
                <a:latin typeface="inherit"/>
              </a:rPr>
              <a:t>Поселок</a:t>
            </a:r>
          </a:p>
          <a:p>
            <a:pPr algn="l" fontAlgn="base"/>
            <a:r>
              <a:rPr lang="ru-RU" b="0" i="0" u="none" strike="noStrike" dirty="0">
                <a:solidFill>
                  <a:srgbClr val="7030A0"/>
                </a:solidFill>
                <a:effectLst/>
                <a:latin typeface="inheri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Михайлово</a:t>
            </a:r>
            <a:r>
              <a:rPr lang="ru-RU" b="0" i="0" u="none" strike="noStrike" dirty="0">
                <a:solidFill>
                  <a:srgbClr val="0087BF"/>
                </a:solidFill>
                <a:effectLst/>
                <a:latin typeface="inherit"/>
              </a:rPr>
              <a:t>          </a:t>
            </a:r>
            <a:r>
              <a:rPr lang="ru-RU" b="0" i="0" dirty="0">
                <a:solidFill>
                  <a:srgbClr val="002060"/>
                </a:solidFill>
                <a:effectLst/>
                <a:latin typeface="inherit"/>
              </a:rPr>
              <a:t>Деревня</a:t>
            </a:r>
          </a:p>
          <a:p>
            <a:pPr algn="l" fontAlgn="base"/>
            <a:r>
              <a:rPr lang="ru-RU" b="0" i="0" u="none" strike="noStrike" dirty="0">
                <a:solidFill>
                  <a:srgbClr val="7030A0"/>
                </a:solidFill>
                <a:effectLst/>
                <a:latin typeface="inheri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Муравлево</a:t>
            </a:r>
            <a:r>
              <a:rPr lang="ru-RU" b="0" i="0" u="none" strike="noStrike" dirty="0">
                <a:solidFill>
                  <a:srgbClr val="0087BF"/>
                </a:solidFill>
                <a:effectLst/>
                <a:latin typeface="inherit"/>
              </a:rPr>
              <a:t>           </a:t>
            </a:r>
            <a:r>
              <a:rPr lang="ru-RU" b="0" i="0" dirty="0">
                <a:solidFill>
                  <a:srgbClr val="002060"/>
                </a:solidFill>
                <a:effectLst/>
                <a:latin typeface="inherit"/>
              </a:rPr>
              <a:t>Деревня</a:t>
            </a:r>
          </a:p>
          <a:p>
            <a:pPr algn="l" fontAlgn="base"/>
            <a:r>
              <a:rPr lang="ru-RU" b="0" i="0" u="none" strike="noStrike" dirty="0">
                <a:solidFill>
                  <a:srgbClr val="7030A0"/>
                </a:solidFill>
                <a:effectLst/>
                <a:latin typeface="inheri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Саблин</a:t>
            </a:r>
            <a:r>
              <a:rPr lang="ru-RU" b="0" i="0" u="none" strike="noStrike" dirty="0">
                <a:solidFill>
                  <a:srgbClr val="0087BF"/>
                </a:solidFill>
                <a:effectLst/>
                <a:latin typeface="inherit"/>
              </a:rPr>
              <a:t>                  </a:t>
            </a:r>
            <a:r>
              <a:rPr lang="ru-RU" b="0" i="0" dirty="0">
                <a:solidFill>
                  <a:srgbClr val="002060"/>
                </a:solidFill>
                <a:effectLst/>
                <a:latin typeface="inherit"/>
              </a:rPr>
              <a:t>Хутор</a:t>
            </a:r>
          </a:p>
          <a:p>
            <a:pPr algn="l" fontAlgn="base"/>
            <a:r>
              <a:rPr lang="ru-RU" b="0" i="0" u="none" strike="noStrike" dirty="0">
                <a:solidFill>
                  <a:srgbClr val="7030A0"/>
                </a:solidFill>
                <a:effectLst/>
                <a:latin typeface="inheri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Семеновка</a:t>
            </a:r>
            <a:r>
              <a:rPr lang="ru-RU" b="0" i="0" u="none" strike="noStrike" dirty="0">
                <a:solidFill>
                  <a:srgbClr val="0087BF"/>
                </a:solidFill>
                <a:effectLst/>
                <a:latin typeface="inherit"/>
              </a:rPr>
              <a:t>            </a:t>
            </a:r>
            <a:r>
              <a:rPr lang="ru-RU" b="0" i="0" dirty="0">
                <a:solidFill>
                  <a:srgbClr val="002060"/>
                </a:solidFill>
                <a:effectLst/>
                <a:latin typeface="inherit"/>
              </a:rPr>
              <a:t>Деревня</a:t>
            </a:r>
          </a:p>
          <a:p>
            <a:pPr algn="l" fontAlgn="base"/>
            <a:r>
              <a:rPr lang="ru-RU" b="0" i="0" u="none" strike="noStrike" dirty="0">
                <a:solidFill>
                  <a:srgbClr val="7030A0"/>
                </a:solidFill>
                <a:effectLst/>
                <a:latin typeface="inheri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Ушаково</a:t>
            </a:r>
            <a:r>
              <a:rPr lang="ru-RU" b="0" i="0" u="none" strike="noStrike" dirty="0">
                <a:solidFill>
                  <a:srgbClr val="0087BF"/>
                </a:solidFill>
                <a:effectLst/>
                <a:latin typeface="inherit"/>
              </a:rPr>
              <a:t>                </a:t>
            </a:r>
            <a:r>
              <a:rPr lang="ru-RU" b="0" i="0" dirty="0">
                <a:solidFill>
                  <a:srgbClr val="002060"/>
                </a:solidFill>
                <a:effectLst/>
                <a:latin typeface="inherit"/>
              </a:rPr>
              <a:t>Деревня</a:t>
            </a:r>
          </a:p>
          <a:p>
            <a:pPr algn="l" fontAlgn="base"/>
            <a:r>
              <a:rPr lang="ru-RU" b="0" i="0" u="none" strike="noStrike" dirty="0">
                <a:solidFill>
                  <a:srgbClr val="7030A0"/>
                </a:solidFill>
                <a:effectLst/>
                <a:latin typeface="inheri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Шуклинка</a:t>
            </a:r>
            <a:r>
              <a:rPr lang="ru-RU" b="0" i="0" u="none" strike="noStrike" dirty="0">
                <a:solidFill>
                  <a:srgbClr val="0087BF"/>
                </a:solidFill>
                <a:effectLst/>
                <a:latin typeface="inherit"/>
              </a:rPr>
              <a:t>             </a:t>
            </a:r>
            <a:r>
              <a:rPr lang="ru-RU" b="0" i="0" dirty="0">
                <a:solidFill>
                  <a:srgbClr val="002060"/>
                </a:solidFill>
                <a:effectLst/>
                <a:latin typeface="inherit"/>
              </a:rPr>
              <a:t>Деревня</a:t>
            </a:r>
          </a:p>
          <a:p>
            <a:pPr algn="l" fontAlgn="base"/>
            <a:r>
              <a:rPr lang="ru-RU" b="0" i="0" u="none" strike="noStrike" dirty="0">
                <a:solidFill>
                  <a:srgbClr val="7030A0"/>
                </a:solidFill>
                <a:effectLst/>
                <a:latin typeface="inherit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Юбилейный</a:t>
            </a:r>
            <a:r>
              <a:rPr lang="ru-RU" b="0" i="0" u="none" strike="noStrike" dirty="0">
                <a:solidFill>
                  <a:srgbClr val="0087BF"/>
                </a:solidFill>
                <a:effectLst/>
                <a:latin typeface="inherit"/>
              </a:rPr>
              <a:t>         </a:t>
            </a:r>
            <a:r>
              <a:rPr lang="ru-RU" b="0" i="0" dirty="0">
                <a:solidFill>
                  <a:srgbClr val="002060"/>
                </a:solidFill>
                <a:effectLst/>
                <a:latin typeface="inherit"/>
              </a:rPr>
              <a:t>Поселок</a:t>
            </a:r>
          </a:p>
          <a:p>
            <a:pPr algn="l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6E8CCDB5-C61E-450B-D59D-CCC152A48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563662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Административно-территориальное устройство Щетинского сельсовета Курского района Курской области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BBA2E727-8E38-3355-EA8D-9FB1682C3DCE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44824"/>
            <a:ext cx="554355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C4932D0-139D-5DC7-3D8D-0B5D44C9E347}"/>
              </a:ext>
            </a:extLst>
          </p:cNvPr>
          <p:cNvSpPr txBox="1"/>
          <p:nvPr/>
        </p:nvSpPr>
        <p:spPr>
          <a:xfrm>
            <a:off x="251520" y="5373216"/>
            <a:ext cx="8351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7030A0"/>
                </a:solidFill>
              </a:rPr>
              <a:t>Описание границ:</a:t>
            </a:r>
          </a:p>
          <a:p>
            <a:r>
              <a:rPr lang="ru-RU" sz="1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от А до Б - земли МО "Пашковский сельсовет«</a:t>
            </a:r>
          </a:p>
          <a:p>
            <a:r>
              <a:rPr lang="ru-RU" sz="1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от Б до В - земли МО "Камышинский сельсовет«</a:t>
            </a:r>
          </a:p>
          <a:p>
            <a:r>
              <a:rPr lang="ru-RU" sz="1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от В до Г - земли МО "Ноздрачевский сельсовет"</a:t>
            </a:r>
          </a:p>
          <a:p>
            <a:r>
              <a:rPr lang="ru-RU" sz="1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от Г до Д - земли МО "Клюквинский сельсовет«</a:t>
            </a:r>
          </a:p>
          <a:p>
            <a:r>
              <a:rPr lang="ru-RU" sz="1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от Д до Е - земли городского округа "Город Курск"</a:t>
            </a:r>
          </a:p>
          <a:p>
            <a:r>
              <a:rPr lang="ru-RU" sz="1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от Е до А - земли городского округа "Город Курск"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3817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94A646-EE23-6E56-1D22-8BEE3D707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ОСНОВНЫЕ ХАРАКТЕРИСТИКИ БЮДЖЕТА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32F503F-5E6C-2299-E0D6-0DE8FBE6E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713387"/>
              </p:ext>
            </p:extLst>
          </p:nvPr>
        </p:nvGraphicFramePr>
        <p:xfrm>
          <a:off x="386311" y="845035"/>
          <a:ext cx="8307629" cy="2191023"/>
        </p:xfrm>
        <a:graphic>
          <a:graphicData uri="http://schemas.openxmlformats.org/drawingml/2006/table">
            <a:tbl>
              <a:tblPr/>
              <a:tblGrid>
                <a:gridCol w="4350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0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7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9717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I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. Доходы, всего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23 092 407,00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23 134 966,00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20 949 630,00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23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из них: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717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Налоговые и неналоговые доходы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16 674 363,00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17 078 735,00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17 513 090,00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22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Безвозмездные поступления из них: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6 418 044,00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6 056 231,00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3 436 540,00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717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II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. Расходы, всего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23 092 407,00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23 134 966,00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20 949 630,00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23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III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. Дефицит (-), профицит (+)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Cyr"/>
                        <a:ea typeface="Arial Cyr"/>
                        <a:cs typeface="Arial Cyr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0,0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0,0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Cyr"/>
                          <a:ea typeface="Arial Cyr"/>
                          <a:cs typeface="Arial Cyr"/>
                        </a:rPr>
                        <a:t>0,0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EAB79A09-6163-B87F-AFB4-4CF09C398D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1534013"/>
              </p:ext>
            </p:extLst>
          </p:nvPr>
        </p:nvGraphicFramePr>
        <p:xfrm>
          <a:off x="1403648" y="3212975"/>
          <a:ext cx="6096000" cy="3652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1777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317BA1-5D7E-959B-E08A-D39488483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СТРУКТУРА ДОХОДОВ БЮДЖЕТА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4EDDDA0B-BE22-8BB4-95E7-88F1C206E7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9296763"/>
              </p:ext>
            </p:extLst>
          </p:nvPr>
        </p:nvGraphicFramePr>
        <p:xfrm>
          <a:off x="107504" y="908720"/>
          <a:ext cx="48245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8558E2BE-5775-07A0-C197-FDD95DFEEB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1209296"/>
              </p:ext>
            </p:extLst>
          </p:nvPr>
        </p:nvGraphicFramePr>
        <p:xfrm>
          <a:off x="3923928" y="908720"/>
          <a:ext cx="554461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5328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FB304-846B-DC37-F902-904506AC2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Структура расходов бюджета в разрезе разделов классификации расходов</a:t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2D303BC7-5EDA-9774-8036-C41B727F6A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8538222"/>
              </p:ext>
            </p:extLst>
          </p:nvPr>
        </p:nvGraphicFramePr>
        <p:xfrm>
          <a:off x="323528" y="1397000"/>
          <a:ext cx="8496944" cy="498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7376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8488C4"/>
            </a:gs>
            <a:gs pos="61000">
              <a:srgbClr val="D4DEFF"/>
            </a:gs>
            <a:gs pos="71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4DF437-2CD3-9ECF-E2EB-4D52EFD2C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Структура расходов в разрезе муниципальных программ в 2023 году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4E4ABB0-9665-8431-FBF8-538A164B5B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8911702"/>
              </p:ext>
            </p:extLst>
          </p:nvPr>
        </p:nvGraphicFramePr>
        <p:xfrm>
          <a:off x="251520" y="836712"/>
          <a:ext cx="843528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1128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100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C8CED-E493-7FCD-C2DE-EAA57EBBD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507288" cy="864096"/>
          </a:xfrm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Финансирование муниципальных программ Щетинского сельсовета Курского района Курской области в 2023-2025 годах</a:t>
            </a:r>
            <a:br>
              <a:rPr kumimoji="0" lang="ru-RU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28E9EE2-4306-C9FF-7584-9DC1BA89D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143151"/>
              </p:ext>
            </p:extLst>
          </p:nvPr>
        </p:nvGraphicFramePr>
        <p:xfrm>
          <a:off x="35497" y="836712"/>
          <a:ext cx="9073008" cy="5976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3573">
                  <a:extLst>
                    <a:ext uri="{9D8B030D-6E8A-4147-A177-3AD203B41FA5}">
                      <a16:colId xmlns:a16="http://schemas.microsoft.com/office/drawing/2014/main" val="369103238"/>
                    </a:ext>
                  </a:extLst>
                </a:gridCol>
                <a:gridCol w="1601159">
                  <a:extLst>
                    <a:ext uri="{9D8B030D-6E8A-4147-A177-3AD203B41FA5}">
                      <a16:colId xmlns:a16="http://schemas.microsoft.com/office/drawing/2014/main" val="3939455367"/>
                    </a:ext>
                  </a:extLst>
                </a:gridCol>
                <a:gridCol w="1641095">
                  <a:extLst>
                    <a:ext uri="{9D8B030D-6E8A-4147-A177-3AD203B41FA5}">
                      <a16:colId xmlns:a16="http://schemas.microsoft.com/office/drawing/2014/main" val="1931010911"/>
                    </a:ext>
                  </a:extLst>
                </a:gridCol>
                <a:gridCol w="1677181">
                  <a:extLst>
                    <a:ext uri="{9D8B030D-6E8A-4147-A177-3AD203B41FA5}">
                      <a16:colId xmlns:a16="http://schemas.microsoft.com/office/drawing/2014/main" val="965737850"/>
                    </a:ext>
                  </a:extLst>
                </a:gridCol>
              </a:tblGrid>
              <a:tr h="3015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sng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 </a:t>
                      </a:r>
                      <a:endParaRPr lang="ru-RU" sz="1400" b="1" i="0" u="sng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sng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400" b="1" i="0" u="sng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sng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400" b="1" i="0" u="sng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sng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400" b="1" i="0" u="sng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96271"/>
                  </a:ext>
                </a:extLst>
              </a:tr>
              <a:tr h="597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66FFFF"/>
                          </a:solidFill>
                          <a:effectLst/>
                        </a:rPr>
                        <a:t>МП «Управление муниципальным имуществом и земельными ресурсами»</a:t>
                      </a:r>
                      <a:endParaRPr lang="ru-RU" sz="1200" b="1" i="0" u="none" strike="noStrike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100 000,00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100 000,00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100 000,00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065428"/>
                  </a:ext>
                </a:extLst>
              </a:tr>
              <a:tr h="597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МП «Профилактика правонарушений»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3 000,00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3 000,00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3 000,00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467446"/>
                  </a:ext>
                </a:extLst>
              </a:tr>
              <a:tr h="90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МП 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endParaRPr lang="ru-RU" sz="1200" b="1" i="0" u="none" strike="noStrike" dirty="0">
                        <a:solidFill>
                          <a:srgbClr val="92D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1 585 500,00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435 500,00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435 500,00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127840"/>
                  </a:ext>
                </a:extLst>
              </a:tr>
              <a:tr h="8735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3300"/>
                          </a:solidFill>
                          <a:effectLst/>
                        </a:rPr>
                        <a:t>МП «Обеспечение доступным и комфортным жильем и коммунальными услугами граждан»</a:t>
                      </a:r>
                      <a:endParaRPr lang="ru-RU" sz="1200" b="1" i="0" u="none" strike="noStrike" dirty="0"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9 000 000,00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8 500 000,00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8 500 000,00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50094"/>
                  </a:ext>
                </a:extLst>
              </a:tr>
              <a:tr h="597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МП «Формирование современной городской среды»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2 697 834,00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2 702 107,00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599110"/>
                  </a:ext>
                </a:extLst>
              </a:tr>
              <a:tr h="3015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МП «Социальная поддержка граждан»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639 295,20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639 295,20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639 295,20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559340"/>
                  </a:ext>
                </a:extLst>
              </a:tr>
              <a:tr h="1194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МП «Повышение эффективности работы с молодежью, организация отдыха и оздоровления детей, молодежи, развитие физической культуры и спорта»</a:t>
                      </a:r>
                      <a:endParaRPr lang="ru-RU" sz="1200" b="1" i="0" u="none" strike="noStrike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45 000,00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45 000,00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45 000,00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3587"/>
                  </a:ext>
                </a:extLst>
              </a:tr>
              <a:tr h="6119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МП «Энергосбережение и повышение энергетической эффективности»</a:t>
                      </a:r>
                      <a:endParaRPr lang="ru-RU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60 000,00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2060"/>
                          </a:solidFill>
                          <a:effectLst/>
                        </a:rPr>
                        <a:t>60 000,00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60 000,00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8" marR="7948" marT="794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190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8805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55" ma:contentTypeDescription="Create a new document." ma:contentTypeScope="" ma:versionID="2c496a0f341a72d7e8cbd42eb499a6d4">
  <xsd:schema xmlns:xsd="http://www.w3.org/2001/XMLSchema" xmlns:xs="http://www.w3.org/2001/XMLSchema" xmlns:p="http://schemas.microsoft.com/office/2006/metadata/properties" xmlns:ns2="9d035d7d-02e5-4a00-8b62-9a556aabc7b5" xmlns:ns3="91e8d559-4d54-460d-ba58-5d5027f88b4d" targetNamespace="http://schemas.microsoft.com/office/2006/metadata/properties" ma:root="true" ma:fieldsID="2bcea688bd265da693c2f253e50f4ab0" ns2:_="" ns3:_="">
    <xsd:import namespace="9d035d7d-02e5-4a00-8b62-9a556aabc7b5"/>
    <xsd:import namespace="91e8d559-4d54-460d-ba58-5d5027f88b4d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35d7d-02e5-4a00-8b62-9a556aabc7b5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117081-80f4-4e10-b46d-e6dc6854316c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41FC7ADF-4C62-4413-95B2-CDE72C4AD396}" ma:internalName="CSXSubmissionMarket" ma:readOnly="false" ma:showField="MarketName" ma:web="9d035d7d-02e5-4a00-8b62-9a556aabc7b5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e663266-dbf1-446f-b076-28feab654dae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CD722278-12DA-4BA9-B56C-2624CA46C480}" ma:internalName="InProjectListLookup" ma:readOnly="true" ma:showField="InProjectLis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65226a81-6f17-445b-9321-8ea42e2eee04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CD722278-12DA-4BA9-B56C-2624CA46C480}" ma:internalName="LastCompleteVersionLookup" ma:readOnly="true" ma:showField="LastComplete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CD722278-12DA-4BA9-B56C-2624CA46C480}" ma:internalName="LastPreviewErrorLookup" ma:readOnly="true" ma:showField="LastPreview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CD722278-12DA-4BA9-B56C-2624CA46C480}" ma:internalName="LastPreviewResultLookup" ma:readOnly="true" ma:showField="LastPreview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CD722278-12DA-4BA9-B56C-2624CA46C480}" ma:internalName="LastPreviewAttemptDateLookup" ma:readOnly="true" ma:showField="LastPreview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CD722278-12DA-4BA9-B56C-2624CA46C480}" ma:internalName="LastPreviewedByLookup" ma:readOnly="true" ma:showField="LastPreview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CD722278-12DA-4BA9-B56C-2624CA46C480}" ma:internalName="LastPreviewTimeLookup" ma:readOnly="true" ma:showField="LastPreview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CD722278-12DA-4BA9-B56C-2624CA46C480}" ma:internalName="LastPreviewVersionLookup" ma:readOnly="true" ma:showField="LastPreview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CD722278-12DA-4BA9-B56C-2624CA46C480}" ma:internalName="LastPublishErrorLookup" ma:readOnly="true" ma:showField="LastPublish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CD722278-12DA-4BA9-B56C-2624CA46C480}" ma:internalName="LastPublishResultLookup" ma:readOnly="true" ma:showField="LastPublish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CD722278-12DA-4BA9-B56C-2624CA46C480}" ma:internalName="LastPublishAttemptDateLookup" ma:readOnly="true" ma:showField="LastPublish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CD722278-12DA-4BA9-B56C-2624CA46C480}" ma:internalName="LastPublishedByLookup" ma:readOnly="true" ma:showField="LastPublish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CD722278-12DA-4BA9-B56C-2624CA46C480}" ma:internalName="LastPublishTimeLookup" ma:readOnly="true" ma:showField="LastPublish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CD722278-12DA-4BA9-B56C-2624CA46C480}" ma:internalName="LastPublishVersionLookup" ma:readOnly="true" ma:showField="LastPublish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116CC8E-FCD3-4331-849C-1BF4DB8052AE}" ma:internalName="LocLastLocAttemptVersionLookup" ma:readOnly="false" ma:showField="LastLocAttemptVersion" ma:web="9d035d7d-02e5-4a00-8b62-9a556aabc7b5">
      <xsd:simpleType>
        <xsd:restriction base="dms:Lookup"/>
      </xsd:simpleType>
    </xsd:element>
    <xsd:element name="LocLastLocAttemptVersionTypeLookup" ma:index="72" nillable="true" ma:displayName="Loc Last Loc Attempt Version Type" ma:default="" ma:list="{B116CC8E-FCD3-4331-849C-1BF4DB8052AE}" ma:internalName="LocLastLocAttemptVersionTypeLookup" ma:readOnly="true" ma:showField="LastLocAttemptVersionType" ma:web="9d035d7d-02e5-4a00-8b62-9a556aabc7b5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116CC8E-FCD3-4331-849C-1BF4DB8052AE}" ma:internalName="LocNewPublishedVersionLookup" ma:readOnly="true" ma:showField="NewPublishedVersion" ma:web="9d035d7d-02e5-4a00-8b62-9a556aabc7b5">
      <xsd:simpleType>
        <xsd:restriction base="dms:Lookup"/>
      </xsd:simpleType>
    </xsd:element>
    <xsd:element name="LocOverallHandbackStatusLookup" ma:index="76" nillable="true" ma:displayName="Loc Overall Handback Status" ma:default="" ma:list="{B116CC8E-FCD3-4331-849C-1BF4DB8052AE}" ma:internalName="LocOverallHandbackStatusLookup" ma:readOnly="true" ma:showField="OverallHandbackStatus" ma:web="9d035d7d-02e5-4a00-8b62-9a556aabc7b5">
      <xsd:simpleType>
        <xsd:restriction base="dms:Lookup"/>
      </xsd:simpleType>
    </xsd:element>
    <xsd:element name="LocOverallLocStatusLookup" ma:index="77" nillable="true" ma:displayName="Loc Overall Localize Status" ma:default="" ma:list="{B116CC8E-FCD3-4331-849C-1BF4DB8052AE}" ma:internalName="LocOverallLocStatusLookup" ma:readOnly="true" ma:showField="OverallLocStatus" ma:web="9d035d7d-02e5-4a00-8b62-9a556aabc7b5">
      <xsd:simpleType>
        <xsd:restriction base="dms:Lookup"/>
      </xsd:simpleType>
    </xsd:element>
    <xsd:element name="LocOverallPreviewStatusLookup" ma:index="78" nillable="true" ma:displayName="Loc Overall Preview Status" ma:default="" ma:list="{B116CC8E-FCD3-4331-849C-1BF4DB8052AE}" ma:internalName="LocOverallPreviewStatusLookup" ma:readOnly="true" ma:showField="OverallPreviewStatus" ma:web="9d035d7d-02e5-4a00-8b62-9a556aabc7b5">
      <xsd:simpleType>
        <xsd:restriction base="dms:Lookup"/>
      </xsd:simpleType>
    </xsd:element>
    <xsd:element name="LocOverallPublishStatusLookup" ma:index="79" nillable="true" ma:displayName="Loc Overall Publish Status" ma:default="" ma:list="{B116CC8E-FCD3-4331-849C-1BF4DB8052AE}" ma:internalName="LocOverallPublishStatusLookup" ma:readOnly="true" ma:showField="OverallPublishStatus" ma:web="9d035d7d-02e5-4a00-8b62-9a556aabc7b5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116CC8E-FCD3-4331-849C-1BF4DB8052AE}" ma:internalName="LocProcessedForHandoffsLookup" ma:readOnly="true" ma:showField="ProcessedForHandoffs" ma:web="9d035d7d-02e5-4a00-8b62-9a556aabc7b5">
      <xsd:simpleType>
        <xsd:restriction base="dms:Lookup"/>
      </xsd:simpleType>
    </xsd:element>
    <xsd:element name="LocProcessedForMarketsLookup" ma:index="82" nillable="true" ma:displayName="Loc Processed For Markets" ma:default="" ma:list="{B116CC8E-FCD3-4331-849C-1BF4DB8052AE}" ma:internalName="LocProcessedForMarketsLookup" ma:readOnly="true" ma:showField="ProcessedForMarkets" ma:web="9d035d7d-02e5-4a00-8b62-9a556aabc7b5">
      <xsd:simpleType>
        <xsd:restriction base="dms:Lookup"/>
      </xsd:simpleType>
    </xsd:element>
    <xsd:element name="LocPublishedDependentAssetsLookup" ma:index="83" nillable="true" ma:displayName="Loc Published Dependent Assets" ma:default="" ma:list="{B116CC8E-FCD3-4331-849C-1BF4DB8052AE}" ma:internalName="LocPublishedDependentAssetsLookup" ma:readOnly="true" ma:showField="PublishedDependentAssets" ma:web="9d035d7d-02e5-4a00-8b62-9a556aabc7b5">
      <xsd:simpleType>
        <xsd:restriction base="dms:Lookup"/>
      </xsd:simpleType>
    </xsd:element>
    <xsd:element name="LocPublishedLinkedAssetsLookup" ma:index="84" nillable="true" ma:displayName="Loc Published Linked Assets" ma:default="" ma:list="{B116CC8E-FCD3-4331-849C-1BF4DB8052AE}" ma:internalName="LocPublishedLinkedAssetsLookup" ma:readOnly="true" ma:showField="PublishedLinkedAssets" ma:web="9d035d7d-02e5-4a00-8b62-9a556aabc7b5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c95181ba-569f-436f-adb3-78c3831fea54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41FC7ADF-4C62-4413-95B2-CDE72C4AD396}" ma:internalName="Markets" ma:readOnly="false" ma:showField="MarketNa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CD722278-12DA-4BA9-B56C-2624CA46C480}" ma:internalName="NumOfRatingsLookup" ma:readOnly="true" ma:showField="NumOfRating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CD722278-12DA-4BA9-B56C-2624CA46C480}" ma:internalName="PublishStatusLookup" ma:readOnly="false" ma:showField="PublishStatu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a34c0026-7bf6-479c-b6e7-24710140ce31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0ef119a3-9350-4d50-81f0-e824a5745f43}" ma:internalName="TaxCatchAll" ma:showField="CatchAllData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0ef119a3-9350-4d50-81f0-e824a5745f43}" ma:internalName="TaxCatchAllLabel" ma:readOnly="true" ma:showField="CatchAllDataLabel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e8d559-4d54-460d-ba58-5d5027f88b4d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alStatus xmlns="9d035d7d-02e5-4a00-8b62-9a556aabc7b5">ApprovedAutomatic</ApprovalStatus>
    <EditorialTags xmlns="9d035d7d-02e5-4a00-8b62-9a556aabc7b5" xsi:nil="true"/>
    <MarketSpecific xmlns="9d035d7d-02e5-4a00-8b62-9a556aabc7b5" xsi:nil="true"/>
    <TPLaunchHelpLinkType xmlns="9d035d7d-02e5-4a00-8b62-9a556aabc7b5">Template</TPLaunchHelpLinkType>
    <TPNamespace xmlns="9d035d7d-02e5-4a00-8b62-9a556aabc7b5" xsi:nil="true"/>
    <TemplateTemplateType xmlns="9d035d7d-02e5-4a00-8b62-9a556aabc7b5">PowerPoint 12 Default</TemplateTemplateType>
    <UANotes xmlns="9d035d7d-02e5-4a00-8b62-9a556aabc7b5" xsi:nil="true"/>
    <VoteCount xmlns="9d035d7d-02e5-4a00-8b62-9a556aabc7b5" xsi:nil="true"/>
    <HandoffToMSDN xmlns="9d035d7d-02e5-4a00-8b62-9a556aabc7b5" xsi:nil="true"/>
    <OriginAsset xmlns="9d035d7d-02e5-4a00-8b62-9a556aabc7b5" xsi:nil="true"/>
    <PublishTargets xmlns="9d035d7d-02e5-4a00-8b62-9a556aabc7b5">OfficeOnline</PublishTargets>
    <AssetType xmlns="9d035d7d-02e5-4a00-8b62-9a556aabc7b5" xsi:nil="true"/>
    <IntlLangReview xmlns="9d035d7d-02e5-4a00-8b62-9a556aabc7b5" xsi:nil="true"/>
    <NumericId xmlns="9d035d7d-02e5-4a00-8b62-9a556aabc7b5" xsi:nil="true"/>
    <OOCacheId xmlns="9d035d7d-02e5-4a00-8b62-9a556aabc7b5">ffdeeb91-10f9-47ea-a2ca-3431da30be77</OOCacheId>
    <ClipArtFilename xmlns="9d035d7d-02e5-4a00-8b62-9a556aabc7b5" xsi:nil="true"/>
    <OpenTemplate xmlns="9d035d7d-02e5-4a00-8b62-9a556aabc7b5">true</OpenTemplate>
    <TPExecutable xmlns="9d035d7d-02e5-4a00-8b62-9a556aabc7b5" xsi:nil="true"/>
    <LastHandOff xmlns="9d035d7d-02e5-4a00-8b62-9a556aabc7b5" xsi:nil="true"/>
    <TPLaunchHelpLink xmlns="9d035d7d-02e5-4a00-8b62-9a556aabc7b5" xsi:nil="true"/>
    <Providers xmlns="9d035d7d-02e5-4a00-8b62-9a556aabc7b5">PN030009704</Providers>
    <TPAppVersion xmlns="9d035d7d-02e5-4a00-8b62-9a556aabc7b5" xsi:nil="true"/>
    <IsSearchable xmlns="9d035d7d-02e5-4a00-8b62-9a556aabc7b5">false</IsSearchable>
    <EditorialStatus xmlns="9d035d7d-02e5-4a00-8b62-9a556aabc7b5">Complete</EditorialStatus>
    <UALocComments xmlns="9d035d7d-02e5-4a00-8b62-9a556aabc7b5" xsi:nil="true"/>
    <CSXHash xmlns="9d035d7d-02e5-4a00-8b62-9a556aabc7b5">tO9uCapOCpMgjwquADXSTuJttaK7CuCVripfNdryc9U=</CSXHash>
    <DirectSourceMarket xmlns="9d035d7d-02e5-4a00-8b62-9a556aabc7b5" xsi:nil="true"/>
    <DSATActionTaken xmlns="9d035d7d-02e5-4a00-8b62-9a556aabc7b5" xsi:nil="true"/>
    <PolicheckWords xmlns="9d035d7d-02e5-4a00-8b62-9a556aabc7b5" xsi:nil="true"/>
    <BugNumber xmlns="9d035d7d-02e5-4a00-8b62-9a556aabc7b5" xsi:nil="true"/>
    <Downloads xmlns="9d035d7d-02e5-4a00-8b62-9a556aabc7b5">0</Downloads>
    <ThumbnailAssetId xmlns="9d035d7d-02e5-4a00-8b62-9a556aabc7b5" xsi:nil="true"/>
    <TrustLevel xmlns="9d035d7d-02e5-4a00-8b62-9a556aabc7b5">2 Community Trusted</TrustLevel>
    <UALocRecommendation xmlns="9d035d7d-02e5-4a00-8b62-9a556aabc7b5">Localize</UALocRecommendation>
    <TPApplication xmlns="9d035d7d-02e5-4a00-8b62-9a556aabc7b5" xsi:nil="true"/>
    <AssetId xmlns="9d035d7d-02e5-4a00-8b62-9a556aabc7b5">TP101886092</AssetId>
    <APEditor xmlns="9d035d7d-02e5-4a00-8b62-9a556aabc7b5">
      <UserInfo>
        <DisplayName/>
        <AccountId xsi:nil="true"/>
        <AccountType/>
      </UserInfo>
    </APEditor>
    <PrimaryImageGen xmlns="9d035d7d-02e5-4a00-8b62-9a556aabc7b5">true</PrimaryImageGen>
    <TPInstallLocation xmlns="9d035d7d-02e5-4a00-8b62-9a556aabc7b5" xsi:nil="true"/>
    <Manager xmlns="9d035d7d-02e5-4a00-8b62-9a556aabc7b5" xsi:nil="true"/>
    <ParentAssetId xmlns="9d035d7d-02e5-4a00-8b62-9a556aabc7b5">TC101886093</ParentAssetId>
    <SubmitterId xmlns="9d035d7d-02e5-4a00-8b62-9a556aabc7b5">S-1-10-0-3-38398-3743219712</SubmitterId>
    <TemplateStatus xmlns="9d035d7d-02e5-4a00-8b62-9a556aabc7b5" xsi:nil="true"/>
    <APAuthor xmlns="9d035d7d-02e5-4a00-8b62-9a556aabc7b5">
      <UserInfo>
        <DisplayName/>
        <AccountId>555</AccountId>
        <AccountType/>
      </UserInfo>
    </APAuthor>
    <TPCommandLine xmlns="9d035d7d-02e5-4a00-8b62-9a556aabc7b5" xsi:nil="true"/>
    <APDescription xmlns="9d035d7d-02e5-4a00-8b62-9a556aabc7b5">Шаблон подойдет для презентаций любого типа.</APDescription>
    <UAProjectedTotalWords xmlns="9d035d7d-02e5-4a00-8b62-9a556aabc7b5" xsi:nil="true"/>
    <Provider xmlns="9d035d7d-02e5-4a00-8b62-9a556aabc7b5" xsi:nil="true"/>
    <ApprovalLog xmlns="9d035d7d-02e5-4a00-8b62-9a556aabc7b5" xsi:nil="true"/>
    <Component xmlns="91e8d559-4d54-460d-ba58-5d5027f88b4d" xsi:nil="true"/>
    <LastPublishResultLookup xmlns="9d035d7d-02e5-4a00-8b62-9a556aabc7b5" xsi:nil="true"/>
    <BusinessGroup xmlns="9d035d7d-02e5-4a00-8b62-9a556aabc7b5" xsi:nil="true"/>
    <PublishStatusLookup xmlns="9d035d7d-02e5-4a00-8b62-9a556aabc7b5">
      <Value>266288</Value>
      <Value>443835</Value>
    </PublishStatusLookup>
    <SourceTitle xmlns="9d035d7d-02e5-4a00-8b62-9a556aabc7b5" xsi:nil="true"/>
    <AcquiredFrom xmlns="9d035d7d-02e5-4a00-8b62-9a556aabc7b5" xsi:nil="true"/>
    <CSXSubmissionMarket xmlns="9d035d7d-02e5-4a00-8b62-9a556aabc7b5">3</CSXSubmissionMarket>
    <Markets xmlns="9d035d7d-02e5-4a00-8b62-9a556aabc7b5">
      <Value>3</Value>
    </Markets>
    <OriginalSourceMarket xmlns="9d035d7d-02e5-4a00-8b62-9a556aabc7b5" xsi:nil="true"/>
    <ArtSampleDocs xmlns="9d035d7d-02e5-4a00-8b62-9a556aabc7b5" xsi:nil="true"/>
    <ShowIn xmlns="9d035d7d-02e5-4a00-8b62-9a556aabc7b5">Show everywhere</ShowIn>
    <TPClientViewer xmlns="9d035d7d-02e5-4a00-8b62-9a556aabc7b5" xsi:nil="true"/>
    <IntlLangReviewDate xmlns="9d035d7d-02e5-4a00-8b62-9a556aabc7b5" xsi:nil="true"/>
    <TPFriendlyName xmlns="9d035d7d-02e5-4a00-8b62-9a556aabc7b5" xsi:nil="true"/>
    <AverageRating xmlns="9d035d7d-02e5-4a00-8b62-9a556aabc7b5" xsi:nil="true"/>
    <AssetStart xmlns="9d035d7d-02e5-4a00-8b62-9a556aabc7b5">2010-06-03T08:13:25+00:00</AssetStart>
    <TPComponent xmlns="9d035d7d-02e5-4a00-8b62-9a556aabc7b5" xsi:nil="true"/>
    <CrawlForDependencies xmlns="9d035d7d-02e5-4a00-8b62-9a556aabc7b5">false</CrawlForDependencies>
    <FriendlyTitle xmlns="9d035d7d-02e5-4a00-8b62-9a556aabc7b5" xsi:nil="true"/>
    <LastModifiedDateTime xmlns="9d035d7d-02e5-4a00-8b62-9a556aabc7b5" xsi:nil="true"/>
    <LegacyData xmlns="9d035d7d-02e5-4a00-8b62-9a556aabc7b5" xsi:nil="true"/>
    <Milestone xmlns="9d035d7d-02e5-4a00-8b62-9a556aabc7b5" xsi:nil="true"/>
    <TimesCloned xmlns="9d035d7d-02e5-4a00-8b62-9a556aabc7b5" xsi:nil="true"/>
    <ContentItem xmlns="9d035d7d-02e5-4a00-8b62-9a556aabc7b5" xsi:nil="true"/>
    <IsDeleted xmlns="9d035d7d-02e5-4a00-8b62-9a556aabc7b5">false</IsDeleted>
    <UACurrentWords xmlns="9d035d7d-02e5-4a00-8b62-9a556aabc7b5" xsi:nil="true"/>
    <AssetExpire xmlns="9d035d7d-02e5-4a00-8b62-9a556aabc7b5">2100-01-01T00:00:00+00:00</AssetExpire>
    <Description0 xmlns="91e8d559-4d54-460d-ba58-5d5027f88b4d" xsi:nil="true"/>
    <MachineTranslated xmlns="9d035d7d-02e5-4a00-8b62-9a556aabc7b5">false</MachineTranslated>
    <OutputCachingOn xmlns="9d035d7d-02e5-4a00-8b62-9a556aabc7b5">false</OutputCachingOn>
    <PlannedPubDate xmlns="9d035d7d-02e5-4a00-8b62-9a556aabc7b5" xsi:nil="true"/>
    <CSXUpdate xmlns="9d035d7d-02e5-4a00-8b62-9a556aabc7b5">false</CSXUpdate>
    <IntlLangReviewer xmlns="9d035d7d-02e5-4a00-8b62-9a556aabc7b5" xsi:nil="true"/>
    <IntlLocPriority xmlns="9d035d7d-02e5-4a00-8b62-9a556aabc7b5" xsi:nil="true"/>
    <CSXSubmissionDate xmlns="9d035d7d-02e5-4a00-8b62-9a556aabc7b5">2010-06-03T08:13:25+00:00</CSXSubmissionDate>
    <BlockPublish xmlns="9d035d7d-02e5-4a00-8b62-9a556aabc7b5" xsi:nil="true"/>
    <InternalTagsTaxHTField0 xmlns="9d035d7d-02e5-4a00-8b62-9a556aabc7b5">
      <Terms xmlns="http://schemas.microsoft.com/office/infopath/2007/PartnerControls"/>
    </InternalTagsTaxHTField0>
    <LocComments xmlns="9d035d7d-02e5-4a00-8b62-9a556aabc7b5" xsi:nil="true"/>
    <LocProcessedForMarketsLookup xmlns="9d035d7d-02e5-4a00-8b62-9a556aabc7b5" xsi:nil="true"/>
    <LocOverallHandbackStatusLookup xmlns="9d035d7d-02e5-4a00-8b62-9a556aabc7b5" xsi:nil="true"/>
    <LocLastLocAttemptVersionLookup xmlns="9d035d7d-02e5-4a00-8b62-9a556aabc7b5">7</LocLastLocAttemptVersionLookup>
    <LocNewPublishedVersionLookup xmlns="9d035d7d-02e5-4a00-8b62-9a556aabc7b5" xsi:nil="true"/>
    <LocProcessedForHandoffsLookup xmlns="9d035d7d-02e5-4a00-8b62-9a556aabc7b5" xsi:nil="true"/>
    <CampaignTagsTaxHTField0 xmlns="9d035d7d-02e5-4a00-8b62-9a556aabc7b5">
      <Terms xmlns="http://schemas.microsoft.com/office/infopath/2007/PartnerControls"/>
    </CampaignTagsTaxHTField0>
    <LocLastLocAttemptVersionTypeLookup xmlns="9d035d7d-02e5-4a00-8b62-9a556aabc7b5" xsi:nil="true"/>
    <LocOverallLocStatusLookup xmlns="9d035d7d-02e5-4a00-8b62-9a556aabc7b5" xsi:nil="true"/>
    <TaxCatchAll xmlns="9d035d7d-02e5-4a00-8b62-9a556aabc7b5"/>
    <LocRecommendedHandoff xmlns="9d035d7d-02e5-4a00-8b62-9a556aabc7b5" xsi:nil="true"/>
    <LocalizationTagsTaxHTField0 xmlns="9d035d7d-02e5-4a00-8b62-9a556aabc7b5">
      <Terms xmlns="http://schemas.microsoft.com/office/infopath/2007/PartnerControls"/>
    </LocalizationTagsTaxHTField0>
    <LocPublishedDependentAssetsLookup xmlns="9d035d7d-02e5-4a00-8b62-9a556aabc7b5" xsi:nil="true"/>
    <LocPublishedLinkedAssetsLookup xmlns="9d035d7d-02e5-4a00-8b62-9a556aabc7b5" xsi:nil="true"/>
    <RecommendationsModifier xmlns="9d035d7d-02e5-4a00-8b62-9a556aabc7b5" xsi:nil="true"/>
    <LocManualTestRequired xmlns="9d035d7d-02e5-4a00-8b62-9a556aabc7b5" xsi:nil="true"/>
    <ScenarioTagsTaxHTField0 xmlns="9d035d7d-02e5-4a00-8b62-9a556aabc7b5">
      <Terms xmlns="http://schemas.microsoft.com/office/infopath/2007/PartnerControls"/>
    </ScenarioTagsTaxHTField0>
    <FeatureTagsTaxHTField0 xmlns="9d035d7d-02e5-4a00-8b62-9a556aabc7b5">
      <Terms xmlns="http://schemas.microsoft.com/office/infopath/2007/PartnerControls"/>
    </FeatureTagsTaxHTField0>
    <LocOverallPreviewStatusLookup xmlns="9d035d7d-02e5-4a00-8b62-9a556aabc7b5" xsi:nil="true"/>
    <LocOverallPublishStatusLookup xmlns="9d035d7d-02e5-4a00-8b62-9a556aabc7b5" xsi:nil="true"/>
    <OriginalRelease xmlns="9d035d7d-02e5-4a00-8b62-9a556aabc7b5">14</OriginalRelease>
    <LocMarketGroupTiers2 xmlns="9d035d7d-02e5-4a00-8b62-9a556aabc7b5" xsi:nil="true"/>
  </documentManagement>
</p:properties>
</file>

<file path=customXml/itemProps1.xml><?xml version="1.0" encoding="utf-8"?>
<ds:datastoreItem xmlns:ds="http://schemas.openxmlformats.org/officeDocument/2006/customXml" ds:itemID="{2F90CC67-3621-489D-A97C-6D2F4E2412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035d7d-02e5-4a00-8b62-9a556aabc7b5"/>
    <ds:schemaRef ds:uri="91e8d559-4d54-460d-ba58-5d5027f88b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782E29-4C82-4481-A2A7-41C874A56A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E5D55E-03D7-414C-9571-BC1CC160DF0B}">
  <ds:schemaRefs>
    <ds:schemaRef ds:uri="http://schemas.microsoft.com/office/2006/metadata/properties"/>
    <ds:schemaRef ds:uri="http://schemas.microsoft.com/office/infopath/2007/PartnerControls"/>
    <ds:schemaRef ds:uri="9d035d7d-02e5-4a00-8b62-9a556aabc7b5"/>
    <ds:schemaRef ds:uri="91e8d559-4d54-460d-ba58-5d5027f88b4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863</Words>
  <Application>Microsoft Office PowerPoint</Application>
  <PresentationFormat>Экран (4:3)</PresentationFormat>
  <Paragraphs>160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Cyr</vt:lpstr>
      <vt:lpstr>Calibri</vt:lpstr>
      <vt:lpstr>inherit</vt:lpstr>
      <vt:lpstr>Times New Roman</vt:lpstr>
      <vt:lpstr>Wingdings</vt:lpstr>
      <vt:lpstr>Тема Office</vt:lpstr>
      <vt:lpstr>БЮДЖЕТ ДЛЯ ГРАЖДАН</vt:lpstr>
      <vt:lpstr>СОДЕРЖАНИЕ</vt:lpstr>
      <vt:lpstr>ОСНОВНЫЕ ВОПРОСЫ О БЮДЖЕТЕ</vt:lpstr>
      <vt:lpstr>Административно-территориальное устройство Щетинского сельсовета Курского района Курской области</vt:lpstr>
      <vt:lpstr>ОСНОВНЫЕ ХАРАКТЕРИСТИКИ БЮДЖЕТА</vt:lpstr>
      <vt:lpstr>СТРУКТУРА ДОХОДОВ БЮДЖЕТА</vt:lpstr>
      <vt:lpstr>Структура расходов бюджета в разрезе разделов классификации расходов </vt:lpstr>
      <vt:lpstr>Структура расходов в разрезе муниципальных программ в 2023 году</vt:lpstr>
      <vt:lpstr>Финансирование муниципальных программ Щетинского сельсовета Курского района Курской области в 2023-2025 годах </vt:lpstr>
      <vt:lpstr>Реализация проекта «Формирование комфортной городской среды» в Щетинском сельсовете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Шахова</dc:creator>
  <cp:lastModifiedBy>Шахова</cp:lastModifiedBy>
  <cp:revision>37</cp:revision>
  <dcterms:created xsi:type="dcterms:W3CDTF">2022-11-03T11:38:09Z</dcterms:created>
  <dcterms:modified xsi:type="dcterms:W3CDTF">2022-11-18T07:25:33Z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0x010100BB2780C3CC07BD4BAA623FF9571645580400D1570604EA743043A2641365C0E91715</vt:lpwstr>
  </property>
  <property fmtid="{D5CDD505-2E9C-101B-9397-08002B2CF9AE}" pid="3" name="ImageGenCounter">
    <vt:i4>0</vt:i4>
  </property>
  <property fmtid="{D5CDD505-2E9C-101B-9397-08002B2CF9AE}" pid="4" name="ImageGenStatus">
    <vt:i4>0</vt:i4>
  </property>
  <property fmtid="{D5CDD505-2E9C-101B-9397-08002B2CF9AE}" pid="5" name="PolicheckStatus">
    <vt:i4>3</vt:i4>
  </property>
  <property fmtid="{D5CDD505-2E9C-101B-9397-08002B2CF9AE}" pid="6" name="Applications">
    <vt:lpwstr>53;#;#407;#</vt:lpwstr>
  </property>
  <property fmtid="{D5CDD505-2E9C-101B-9397-08002B2CF9AE}" pid="7" name="PolicheckCounter">
    <vt:i4>1</vt:i4>
  </property>
  <property fmtid="{D5CDD505-2E9C-101B-9397-08002B2CF9AE}" pid="8" name="ImageGenTimestamp">
    <vt:filetime>2010-06-03T08:13:25Z</vt:filetime>
  </property>
  <property fmtid="{D5CDD505-2E9C-101B-9397-08002B2CF9AE}" pid="9" name="PolicheckTimestamp">
    <vt:filetime>2011-04-27T19:05:17Z</vt:filetime>
  </property>
</Properties>
</file>